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8" r:id="rId5"/>
    <p:sldId id="266" r:id="rId6"/>
    <p:sldId id="267" r:id="rId7"/>
    <p:sldId id="268" r:id="rId8"/>
    <p:sldId id="1169" r:id="rId9"/>
    <p:sldId id="270" r:id="rId10"/>
    <p:sldId id="1166" r:id="rId11"/>
    <p:sldId id="1233" r:id="rId12"/>
    <p:sldId id="261" r:id="rId13"/>
    <p:sldId id="1234" r:id="rId14"/>
    <p:sldId id="1235" r:id="rId15"/>
    <p:sldId id="1236" r:id="rId16"/>
    <p:sldId id="286" r:id="rId17"/>
    <p:sldId id="1240" r:id="rId18"/>
    <p:sldId id="1242" r:id="rId19"/>
    <p:sldId id="1243" r:id="rId20"/>
    <p:sldId id="1248" r:id="rId21"/>
    <p:sldId id="1249" r:id="rId22"/>
    <p:sldId id="1250" r:id="rId23"/>
    <p:sldId id="1251" r:id="rId24"/>
    <p:sldId id="285" r:id="rId25"/>
    <p:sldId id="272" r:id="rId26"/>
    <p:sldId id="1244" r:id="rId27"/>
    <p:sldId id="1245" r:id="rId28"/>
    <p:sldId id="1253" r:id="rId29"/>
    <p:sldId id="1256" r:id="rId30"/>
    <p:sldId id="1257" r:id="rId31"/>
    <p:sldId id="1258" r:id="rId32"/>
    <p:sldId id="1259" r:id="rId33"/>
    <p:sldId id="263" r:id="rId34"/>
    <p:sldId id="1260" r:id="rId3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78CEC-DA29-4C69-A945-4FBC9C500A34}" v="4" dt="2022-01-31T14:20:09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5"/>
    <p:restoredTop sz="90364" autoAdjust="0"/>
  </p:normalViewPr>
  <p:slideViewPr>
    <p:cSldViewPr snapToGrid="0">
      <p:cViewPr varScale="1">
        <p:scale>
          <a:sx n="103" d="100"/>
          <a:sy n="103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enen Magalie" userId="f9755bf2-ac6a-469d-9fb5-dabc6354c67b" providerId="ADAL" clId="{CEE78CEC-DA29-4C69-A945-4FBC9C500A34}"/>
    <pc:docChg chg="undo custSel addSld delSld modSld">
      <pc:chgData name="Soenen Magalie" userId="f9755bf2-ac6a-469d-9fb5-dabc6354c67b" providerId="ADAL" clId="{CEE78CEC-DA29-4C69-A945-4FBC9C500A34}" dt="2022-01-31T14:20:19.764" v="334" actId="1076"/>
      <pc:docMkLst>
        <pc:docMk/>
      </pc:docMkLst>
      <pc:sldChg chg="addSp modSp mod">
        <pc:chgData name="Soenen Magalie" userId="f9755bf2-ac6a-469d-9fb5-dabc6354c67b" providerId="ADAL" clId="{CEE78CEC-DA29-4C69-A945-4FBC9C500A34}" dt="2022-01-31T14:19:50.635" v="330" actId="1076"/>
        <pc:sldMkLst>
          <pc:docMk/>
          <pc:sldMk cId="0" sldId="258"/>
        </pc:sldMkLst>
        <pc:spChg chg="mod">
          <ac:chgData name="Soenen Magalie" userId="f9755bf2-ac6a-469d-9fb5-dabc6354c67b" providerId="ADAL" clId="{CEE78CEC-DA29-4C69-A945-4FBC9C500A34}" dt="2022-01-31T13:38:11.085" v="116" actId="20577"/>
          <ac:spMkLst>
            <pc:docMk/>
            <pc:sldMk cId="0" sldId="258"/>
            <ac:spMk id="2" creationId="{4E67BB7B-7BCA-4C92-AFEC-45732ABCCBCA}"/>
          </ac:spMkLst>
        </pc:spChg>
        <pc:spChg chg="mod">
          <ac:chgData name="Soenen Magalie" userId="f9755bf2-ac6a-469d-9fb5-dabc6354c67b" providerId="ADAL" clId="{CEE78CEC-DA29-4C69-A945-4FBC9C500A34}" dt="2022-01-31T13:36:35.394" v="94" actId="403"/>
          <ac:spMkLst>
            <pc:docMk/>
            <pc:sldMk cId="0" sldId="258"/>
            <ac:spMk id="3" creationId="{C10B5CAD-4F3A-4095-A1F8-1D8AF86EE57E}"/>
          </ac:spMkLst>
        </pc:spChg>
        <pc:picChg chg="add mod">
          <ac:chgData name="Soenen Magalie" userId="f9755bf2-ac6a-469d-9fb5-dabc6354c67b" providerId="ADAL" clId="{CEE78CEC-DA29-4C69-A945-4FBC9C500A34}" dt="2022-01-31T14:19:47.807" v="329" actId="1076"/>
          <ac:picMkLst>
            <pc:docMk/>
            <pc:sldMk cId="0" sldId="258"/>
            <ac:picMk id="4" creationId="{A6259D00-BF8E-4961-9DA6-3E47E9B12940}"/>
          </ac:picMkLst>
        </pc:picChg>
        <pc:picChg chg="add mod">
          <ac:chgData name="Soenen Magalie" userId="f9755bf2-ac6a-469d-9fb5-dabc6354c67b" providerId="ADAL" clId="{CEE78CEC-DA29-4C69-A945-4FBC9C500A34}" dt="2022-01-31T14:19:50.635" v="330" actId="1076"/>
          <ac:picMkLst>
            <pc:docMk/>
            <pc:sldMk cId="0" sldId="258"/>
            <ac:picMk id="5" creationId="{465445B5-04FD-48E7-862B-63CD4D23F996}"/>
          </ac:picMkLst>
        </pc:picChg>
      </pc:sldChg>
      <pc:sldChg chg="addSp modSp mod">
        <pc:chgData name="Soenen Magalie" userId="f9755bf2-ac6a-469d-9fb5-dabc6354c67b" providerId="ADAL" clId="{CEE78CEC-DA29-4C69-A945-4FBC9C500A34}" dt="2022-01-31T14:20:19.764" v="334" actId="1076"/>
        <pc:sldMkLst>
          <pc:docMk/>
          <pc:sldMk cId="750692110" sldId="263"/>
        </pc:sldMkLst>
        <pc:picChg chg="add mod">
          <ac:chgData name="Soenen Magalie" userId="f9755bf2-ac6a-469d-9fb5-dabc6354c67b" providerId="ADAL" clId="{CEE78CEC-DA29-4C69-A945-4FBC9C500A34}" dt="2022-01-31T14:20:12.857" v="332" actId="1076"/>
          <ac:picMkLst>
            <pc:docMk/>
            <pc:sldMk cId="750692110" sldId="263"/>
            <ac:picMk id="2" creationId="{8ABE8D08-DE70-474A-904F-FDDA1B7467C5}"/>
          </ac:picMkLst>
        </pc:picChg>
        <pc:picChg chg="mod">
          <ac:chgData name="Soenen Magalie" userId="f9755bf2-ac6a-469d-9fb5-dabc6354c67b" providerId="ADAL" clId="{CEE78CEC-DA29-4C69-A945-4FBC9C500A34}" dt="2022-01-31T14:20:19.764" v="334" actId="1076"/>
          <ac:picMkLst>
            <pc:docMk/>
            <pc:sldMk cId="750692110" sldId="263"/>
            <ac:picMk id="4" creationId="{0EDDB5F2-A95D-4731-A7F9-CB8818651678}"/>
          </ac:picMkLst>
        </pc:picChg>
      </pc:sldChg>
      <pc:sldChg chg="modSp mod">
        <pc:chgData name="Soenen Magalie" userId="f9755bf2-ac6a-469d-9fb5-dabc6354c67b" providerId="ADAL" clId="{CEE78CEC-DA29-4C69-A945-4FBC9C500A34}" dt="2022-01-31T13:39:10.351" v="125" actId="27636"/>
        <pc:sldMkLst>
          <pc:docMk/>
          <pc:sldMk cId="3964682995" sldId="268"/>
        </pc:sldMkLst>
        <pc:spChg chg="mod">
          <ac:chgData name="Soenen Magalie" userId="f9755bf2-ac6a-469d-9fb5-dabc6354c67b" providerId="ADAL" clId="{CEE78CEC-DA29-4C69-A945-4FBC9C500A34}" dt="2022-01-31T13:39:10.351" v="125" actId="27636"/>
          <ac:spMkLst>
            <pc:docMk/>
            <pc:sldMk cId="3964682995" sldId="268"/>
            <ac:spMk id="3" creationId="{1EFC0865-D190-4BC3-97AD-F8EF001B0E98}"/>
          </ac:spMkLst>
        </pc:spChg>
      </pc:sldChg>
      <pc:sldChg chg="del">
        <pc:chgData name="Soenen Magalie" userId="f9755bf2-ac6a-469d-9fb5-dabc6354c67b" providerId="ADAL" clId="{CEE78CEC-DA29-4C69-A945-4FBC9C500A34}" dt="2022-01-31T13:36:59.071" v="103" actId="47"/>
        <pc:sldMkLst>
          <pc:docMk/>
          <pc:sldMk cId="0" sldId="269"/>
        </pc:sldMkLst>
      </pc:sldChg>
      <pc:sldChg chg="del">
        <pc:chgData name="Soenen Magalie" userId="f9755bf2-ac6a-469d-9fb5-dabc6354c67b" providerId="ADAL" clId="{CEE78CEC-DA29-4C69-A945-4FBC9C500A34}" dt="2022-01-31T13:36:59.445" v="104" actId="47"/>
        <pc:sldMkLst>
          <pc:docMk/>
          <pc:sldMk cId="0" sldId="271"/>
        </pc:sldMkLst>
      </pc:sldChg>
      <pc:sldChg chg="del">
        <pc:chgData name="Soenen Magalie" userId="f9755bf2-ac6a-469d-9fb5-dabc6354c67b" providerId="ADAL" clId="{CEE78CEC-DA29-4C69-A945-4FBC9C500A34}" dt="2022-01-31T13:37:00.657" v="107" actId="47"/>
        <pc:sldMkLst>
          <pc:docMk/>
          <pc:sldMk cId="0" sldId="273"/>
        </pc:sldMkLst>
      </pc:sldChg>
      <pc:sldChg chg="del">
        <pc:chgData name="Soenen Magalie" userId="f9755bf2-ac6a-469d-9fb5-dabc6354c67b" providerId="ADAL" clId="{CEE78CEC-DA29-4C69-A945-4FBC9C500A34}" dt="2022-01-31T13:36:59.872" v="105" actId="47"/>
        <pc:sldMkLst>
          <pc:docMk/>
          <pc:sldMk cId="1389050883" sldId="448"/>
        </pc:sldMkLst>
      </pc:sldChg>
      <pc:sldChg chg="del">
        <pc:chgData name="Soenen Magalie" userId="f9755bf2-ac6a-469d-9fb5-dabc6354c67b" providerId="ADAL" clId="{CEE78CEC-DA29-4C69-A945-4FBC9C500A34}" dt="2022-01-31T13:37:00.257" v="106" actId="47"/>
        <pc:sldMkLst>
          <pc:docMk/>
          <pc:sldMk cId="69006911" sldId="464"/>
        </pc:sldMkLst>
      </pc:sldChg>
      <pc:sldChg chg="del">
        <pc:chgData name="Soenen Magalie" userId="f9755bf2-ac6a-469d-9fb5-dabc6354c67b" providerId="ADAL" clId="{CEE78CEC-DA29-4C69-A945-4FBC9C500A34}" dt="2022-01-31T13:37:02.295" v="108" actId="47"/>
        <pc:sldMkLst>
          <pc:docMk/>
          <pc:sldMk cId="2643100641" sldId="468"/>
        </pc:sldMkLst>
      </pc:sldChg>
      <pc:sldChg chg="del">
        <pc:chgData name="Soenen Magalie" userId="f9755bf2-ac6a-469d-9fb5-dabc6354c67b" providerId="ADAL" clId="{CEE78CEC-DA29-4C69-A945-4FBC9C500A34}" dt="2022-01-31T13:36:56.862" v="100" actId="47"/>
        <pc:sldMkLst>
          <pc:docMk/>
          <pc:sldMk cId="2308370986" sldId="469"/>
        </pc:sldMkLst>
      </pc:sldChg>
      <pc:sldChg chg="modSp mod">
        <pc:chgData name="Soenen Magalie" userId="f9755bf2-ac6a-469d-9fb5-dabc6354c67b" providerId="ADAL" clId="{CEE78CEC-DA29-4C69-A945-4FBC9C500A34}" dt="2022-01-31T13:39:49.017" v="160" actId="20577"/>
        <pc:sldMkLst>
          <pc:docMk/>
          <pc:sldMk cId="3483878161" sldId="1169"/>
        </pc:sldMkLst>
        <pc:spChg chg="mod">
          <ac:chgData name="Soenen Magalie" userId="f9755bf2-ac6a-469d-9fb5-dabc6354c67b" providerId="ADAL" clId="{CEE78CEC-DA29-4C69-A945-4FBC9C500A34}" dt="2022-01-31T13:39:49.017" v="160" actId="20577"/>
          <ac:spMkLst>
            <pc:docMk/>
            <pc:sldMk cId="3483878161" sldId="1169"/>
            <ac:spMk id="3" creationId="{1EFC0865-D190-4BC3-97AD-F8EF001B0E98}"/>
          </ac:spMkLst>
        </pc:spChg>
      </pc:sldChg>
      <pc:sldChg chg="del">
        <pc:chgData name="Soenen Magalie" userId="f9755bf2-ac6a-469d-9fb5-dabc6354c67b" providerId="ADAL" clId="{CEE78CEC-DA29-4C69-A945-4FBC9C500A34}" dt="2022-01-31T13:36:57.643" v="101" actId="47"/>
        <pc:sldMkLst>
          <pc:docMk/>
          <pc:sldMk cId="0" sldId="1254"/>
        </pc:sldMkLst>
      </pc:sldChg>
      <pc:sldChg chg="del">
        <pc:chgData name="Soenen Magalie" userId="f9755bf2-ac6a-469d-9fb5-dabc6354c67b" providerId="ADAL" clId="{CEE78CEC-DA29-4C69-A945-4FBC9C500A34}" dt="2022-01-31T13:36:58.166" v="102" actId="47"/>
        <pc:sldMkLst>
          <pc:docMk/>
          <pc:sldMk cId="0" sldId="1255"/>
        </pc:sldMkLst>
      </pc:sldChg>
      <pc:sldChg chg="modSp mod">
        <pc:chgData name="Soenen Magalie" userId="f9755bf2-ac6a-469d-9fb5-dabc6354c67b" providerId="ADAL" clId="{CEE78CEC-DA29-4C69-A945-4FBC9C500A34}" dt="2022-01-31T14:15:10.328" v="248" actId="255"/>
        <pc:sldMkLst>
          <pc:docMk/>
          <pc:sldMk cId="1658645615" sldId="1257"/>
        </pc:sldMkLst>
        <pc:spChg chg="mod">
          <ac:chgData name="Soenen Magalie" userId="f9755bf2-ac6a-469d-9fb5-dabc6354c67b" providerId="ADAL" clId="{CEE78CEC-DA29-4C69-A945-4FBC9C500A34}" dt="2022-01-31T14:15:10.328" v="248" actId="255"/>
          <ac:spMkLst>
            <pc:docMk/>
            <pc:sldMk cId="1658645615" sldId="1257"/>
            <ac:spMk id="3" creationId="{1EFC0865-D190-4BC3-97AD-F8EF001B0E98}"/>
          </ac:spMkLst>
        </pc:spChg>
      </pc:sldChg>
      <pc:sldChg chg="addSp delSp modSp del mod">
        <pc:chgData name="Soenen Magalie" userId="f9755bf2-ac6a-469d-9fb5-dabc6354c67b" providerId="ADAL" clId="{CEE78CEC-DA29-4C69-A945-4FBC9C500A34}" dt="2022-01-31T13:38:49.596" v="123" actId="47"/>
        <pc:sldMkLst>
          <pc:docMk/>
          <pc:sldMk cId="56874034" sldId="1258"/>
        </pc:sldMkLst>
        <pc:spChg chg="del">
          <ac:chgData name="Soenen Magalie" userId="f9755bf2-ac6a-469d-9fb5-dabc6354c67b" providerId="ADAL" clId="{CEE78CEC-DA29-4C69-A945-4FBC9C500A34}" dt="2022-01-31T13:37:18.155" v="109" actId="478"/>
          <ac:spMkLst>
            <pc:docMk/>
            <pc:sldMk cId="56874034" sldId="1258"/>
            <ac:spMk id="2" creationId="{18F7BEF0-B3E2-411A-A941-1CC79E851544}"/>
          </ac:spMkLst>
        </pc:spChg>
        <pc:spChg chg="add del mod">
          <ac:chgData name="Soenen Magalie" userId="f9755bf2-ac6a-469d-9fb5-dabc6354c67b" providerId="ADAL" clId="{CEE78CEC-DA29-4C69-A945-4FBC9C500A34}" dt="2022-01-31T13:37:20.275" v="110" actId="478"/>
          <ac:spMkLst>
            <pc:docMk/>
            <pc:sldMk cId="56874034" sldId="1258"/>
            <ac:spMk id="4" creationId="{29AEA02E-C760-42B1-9642-A72D81E8F9EB}"/>
          </ac:spMkLst>
        </pc:spChg>
      </pc:sldChg>
      <pc:sldChg chg="modSp add mod">
        <pc:chgData name="Soenen Magalie" userId="f9755bf2-ac6a-469d-9fb5-dabc6354c67b" providerId="ADAL" clId="{CEE78CEC-DA29-4C69-A945-4FBC9C500A34}" dt="2022-01-31T14:16:51.681" v="277" actId="255"/>
        <pc:sldMkLst>
          <pc:docMk/>
          <pc:sldMk cId="3309361688" sldId="1258"/>
        </pc:sldMkLst>
        <pc:spChg chg="mod">
          <ac:chgData name="Soenen Magalie" userId="f9755bf2-ac6a-469d-9fb5-dabc6354c67b" providerId="ADAL" clId="{CEE78CEC-DA29-4C69-A945-4FBC9C500A34}" dt="2022-01-31T14:16:51.681" v="277" actId="255"/>
          <ac:spMkLst>
            <pc:docMk/>
            <pc:sldMk cId="3309361688" sldId="1258"/>
            <ac:spMk id="3" creationId="{1EFC0865-D190-4BC3-97AD-F8EF001B0E98}"/>
          </ac:spMkLst>
        </pc:spChg>
      </pc:sldChg>
      <pc:sldChg chg="modSp add mod">
        <pc:chgData name="Soenen Magalie" userId="f9755bf2-ac6a-469d-9fb5-dabc6354c67b" providerId="ADAL" clId="{CEE78CEC-DA29-4C69-A945-4FBC9C500A34}" dt="2022-01-31T14:19:26.186" v="327" actId="20577"/>
        <pc:sldMkLst>
          <pc:docMk/>
          <pc:sldMk cId="2505774930" sldId="1259"/>
        </pc:sldMkLst>
        <pc:spChg chg="mod">
          <ac:chgData name="Soenen Magalie" userId="f9755bf2-ac6a-469d-9fb5-dabc6354c67b" providerId="ADAL" clId="{CEE78CEC-DA29-4C69-A945-4FBC9C500A34}" dt="2022-01-31T14:19:26.186" v="327" actId="20577"/>
          <ac:spMkLst>
            <pc:docMk/>
            <pc:sldMk cId="2505774930" sldId="1259"/>
            <ac:spMk id="3" creationId="{1EFC0865-D190-4BC3-97AD-F8EF001B0E98}"/>
          </ac:spMkLst>
        </pc:spChg>
      </pc:sldChg>
    </pc:docChg>
  </pc:docChgLst>
  <pc:docChgLst>
    <pc:chgData name="Soenen Magalie" userId="f9755bf2-ac6a-469d-9fb5-dabc6354c67b" providerId="ADAL" clId="{85155284-1A05-4F16-8E96-CA2E8A6F732C}"/>
    <pc:docChg chg="custSel addSld modSld">
      <pc:chgData name="Soenen Magalie" userId="f9755bf2-ac6a-469d-9fb5-dabc6354c67b" providerId="ADAL" clId="{85155284-1A05-4F16-8E96-CA2E8A6F732C}" dt="2022-02-01T12:14:11.154" v="54" actId="113"/>
      <pc:docMkLst>
        <pc:docMk/>
      </pc:docMkLst>
      <pc:sldChg chg="modSp mod">
        <pc:chgData name="Soenen Magalie" userId="f9755bf2-ac6a-469d-9fb5-dabc6354c67b" providerId="ADAL" clId="{85155284-1A05-4F16-8E96-CA2E8A6F732C}" dt="2022-02-01T12:14:11.154" v="54" actId="113"/>
        <pc:sldMkLst>
          <pc:docMk/>
          <pc:sldMk cId="750692110" sldId="263"/>
        </pc:sldMkLst>
        <pc:spChg chg="mod">
          <ac:chgData name="Soenen Magalie" userId="f9755bf2-ac6a-469d-9fb5-dabc6354c67b" providerId="ADAL" clId="{85155284-1A05-4F16-8E96-CA2E8A6F732C}" dt="2022-02-01T12:14:11.154" v="54" actId="113"/>
          <ac:spMkLst>
            <pc:docMk/>
            <pc:sldMk cId="750692110" sldId="263"/>
            <ac:spMk id="3" creationId="{1EFC0865-D190-4BC3-97AD-F8EF001B0E98}"/>
          </ac:spMkLst>
        </pc:spChg>
      </pc:sldChg>
      <pc:sldChg chg="modSp mod">
        <pc:chgData name="Soenen Magalie" userId="f9755bf2-ac6a-469d-9fb5-dabc6354c67b" providerId="ADAL" clId="{85155284-1A05-4F16-8E96-CA2E8A6F732C}" dt="2022-02-01T12:00:29.884" v="21" actId="20577"/>
        <pc:sldMkLst>
          <pc:docMk/>
          <pc:sldMk cId="3964682995" sldId="268"/>
        </pc:sldMkLst>
        <pc:spChg chg="mod">
          <ac:chgData name="Soenen Magalie" userId="f9755bf2-ac6a-469d-9fb5-dabc6354c67b" providerId="ADAL" clId="{85155284-1A05-4F16-8E96-CA2E8A6F732C}" dt="2022-02-01T12:00:29.884" v="21" actId="20577"/>
          <ac:spMkLst>
            <pc:docMk/>
            <pc:sldMk cId="3964682995" sldId="268"/>
            <ac:spMk id="3" creationId="{1EFC0865-D190-4BC3-97AD-F8EF001B0E98}"/>
          </ac:spMkLst>
        </pc:spChg>
      </pc:sldChg>
      <pc:sldChg chg="add">
        <pc:chgData name="Soenen Magalie" userId="f9755bf2-ac6a-469d-9fb5-dabc6354c67b" providerId="ADAL" clId="{85155284-1A05-4F16-8E96-CA2E8A6F732C}" dt="2022-02-01T12:10:38.557" v="22" actId="2890"/>
        <pc:sldMkLst>
          <pc:docMk/>
          <pc:sldMk cId="4015287522" sldId="1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lisapetrucci\Desktop\Microbol%20survey\microbol%20survey_workingdoc_11.12.202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Users\elisapetrucci\Desktop\Microbol%20survey\microbol%20survey_workingdoc_11.12.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survey_workingdoc_11.12.2020.xlsx]Q1!Tabella pivot5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31578579930415679"/>
          <c:y val="3.673094582185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2.0785395219712496E-2"/>
          <c:y val="5.972132601945785E-2"/>
          <c:w val="0.61791344485889166"/>
          <c:h val="0.7504107566321242"/>
        </c:manualLayout>
      </c:layout>
      <c:pieChart>
        <c:varyColors val="1"/>
        <c:ser>
          <c:idx val="0"/>
          <c:order val="0"/>
          <c:tx>
            <c:strRef>
              <c:f>'Q1'!$B$4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17-0243-9C96-BA3CF52418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17-0243-9C96-BA3CF52418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17-0243-9C96-BA3CF52418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17-0243-9C96-BA3CF52418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'Q1'!$A$5:$A$9</c:f>
              <c:strCache>
                <c:ptCount val="4"/>
                <c:pt idx="0">
                  <c:v>I do not know</c:v>
                </c:pt>
                <c:pt idx="1">
                  <c:v>No</c:v>
                </c:pt>
                <c:pt idx="2">
                  <c:v>Yes</c:v>
                </c:pt>
                <c:pt idx="3">
                  <c:v>Being developed</c:v>
                </c:pt>
              </c:strCache>
            </c:strRef>
          </c:cat>
          <c:val>
            <c:numRef>
              <c:f>'Q1'!$B$5:$B$9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21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17-0243-9C96-BA3CF524189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673871577024079"/>
          <c:y val="0.22851714087331743"/>
          <c:w val="0.33139806065874833"/>
          <c:h val="0.409272545460258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survey_workingdoc_11.12.2020.xlsx]Q8!Tabella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2.5031145589707451E-2"/>
          <c:y val="7.5766270694339805E-2"/>
          <c:w val="0.68654824085874921"/>
          <c:h val="0.80573748067224515"/>
        </c:manualLayout>
      </c:layout>
      <c:pieChart>
        <c:varyColors val="1"/>
        <c:ser>
          <c:idx val="0"/>
          <c:order val="0"/>
          <c:tx>
            <c:strRef>
              <c:f>'Q8'!$B$3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370-B245-B55B-C10DDACAAB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370-B245-B55B-C10DDACAAB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370-B245-B55B-C10DDACAAB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370-B245-B55B-C10DDACAAB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'Q8'!$A$4:$A$8</c:f>
              <c:strCache>
                <c:ptCount val="4"/>
                <c:pt idx="0">
                  <c:v>I do not know</c:v>
                </c:pt>
                <c:pt idx="1">
                  <c:v>No</c:v>
                </c:pt>
                <c:pt idx="2">
                  <c:v>Yes, always</c:v>
                </c:pt>
                <c:pt idx="3">
                  <c:v>Yes, in some cases</c:v>
                </c:pt>
              </c:strCache>
            </c:strRef>
          </c:cat>
          <c:val>
            <c:numRef>
              <c:f>'Q8'!$B$4:$B$8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70-B245-B55B-C10DDACAAB9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157938644845664"/>
          <c:y val="0.37493962212333726"/>
          <c:w val="0.28614505486156988"/>
          <c:h val="0.25813237690430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survey_workingdoc_11.12.2020.xlsx]Q14!Tabella pivot5</c:name>
    <c:fmtId val="-1"/>
  </c:pivotSource>
  <c:chart>
    <c:autoTitleDeleted val="1"/>
    <c:pivotFmts>
      <c:pivotFmt>
        <c:idx val="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</c:pivotFmt>
      <c:pivotFmt>
        <c:idx val="6"/>
      </c:pivotFmt>
      <c:pivotFmt>
        <c:idx val="7"/>
      </c:pivotFmt>
      <c:pivotFmt>
        <c:idx val="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</c:pivotFmt>
      <c:pivotFmt>
        <c:idx val="10"/>
      </c:pivotFmt>
      <c:pivotFmt>
        <c:idx val="11"/>
      </c:pivotFmt>
      <c:pivotFmt>
        <c:idx val="12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</c:pivotFmt>
      <c:pivotFmt>
        <c:idx val="14"/>
      </c:pivotFmt>
      <c:pivotFmt>
        <c:idx val="15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</c:pivotFmt>
      <c:pivotFmt>
        <c:idx val="17"/>
      </c:pivotFmt>
      <c:pivotFmt>
        <c:idx val="18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8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9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0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2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strRef>
              <c:f>'Q14'!$B$3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9B5-7648-8267-1FD4A4A8E0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B5-7648-8267-1FD4A4A8E0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9B5-7648-8267-1FD4A4A8E0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'Q14'!$A$4:$A$7</c:f>
              <c:strCache>
                <c:ptCount val="3"/>
                <c:pt idx="0">
                  <c:v>Not stackable</c:v>
                </c:pt>
                <c:pt idx="1">
                  <c:v>Stackable</c:v>
                </c:pt>
                <c:pt idx="2">
                  <c:v>Not allowed by national legislation</c:v>
                </c:pt>
              </c:strCache>
            </c:strRef>
          </c:cat>
          <c:val>
            <c:numRef>
              <c:f>'Q14'!$B$4:$B$7</c:f>
              <c:numCache>
                <c:formatCode>General</c:formatCode>
                <c:ptCount val="3"/>
                <c:pt idx="0">
                  <c:v>16</c:v>
                </c:pt>
                <c:pt idx="1">
                  <c:v>17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B5-7648-8267-1FD4A4A8E07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'Q17.2 by countries'!$R$8:$R$13</c:f>
              <c:strCache>
                <c:ptCount val="6"/>
                <c:pt idx="0">
                  <c:v>Support to HEIs internal procedures</c:v>
                </c:pt>
                <c:pt idx="1">
                  <c:v>Handbooks</c:v>
                </c:pt>
                <c:pt idx="2">
                  <c:v>Training material</c:v>
                </c:pt>
                <c:pt idx="3">
                  <c:v>Webinars</c:v>
                </c:pt>
                <c:pt idx="4">
                  <c:v>Peer support</c:v>
                </c:pt>
                <c:pt idx="5">
                  <c:v>Exchange of practices</c:v>
                </c:pt>
              </c:strCache>
            </c:strRef>
          </c:cat>
          <c:val>
            <c:numRef>
              <c:f>'Q17.2 by countries'!$S$8:$S$13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1-E941-AB47-86E0502551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82202127"/>
        <c:axId val="882354447"/>
      </c:barChart>
      <c:catAx>
        <c:axId val="882202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2354447"/>
        <c:crosses val="autoZero"/>
        <c:auto val="1"/>
        <c:lblAlgn val="ctr"/>
        <c:lblOffset val="100"/>
        <c:noMultiLvlLbl val="0"/>
      </c:catAx>
      <c:valAx>
        <c:axId val="88235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2202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survey_workingdoc_11.12.2020.xlsx]Q9!Tabella pivot5</c:name>
    <c:fmtId val="-1"/>
  </c:pivotSource>
  <c:chart>
    <c:autoTitleDeleted val="1"/>
    <c:pivotFmts>
      <c:pivotFmt>
        <c:idx val="0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</c:pivotFmt>
      <c:pivotFmt>
        <c:idx val="3"/>
      </c:pivotFmt>
      <c:pivotFmt>
        <c:idx val="4"/>
      </c:pivotFmt>
      <c:pivotFmt>
        <c:idx val="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</c:pivotFmt>
      <c:pivotFmt>
        <c:idx val="7"/>
      </c:pivotFmt>
      <c:pivotFmt>
        <c:idx val="8"/>
      </c:pivotFmt>
      <c:pivotFmt>
        <c:idx val="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</c:pivotFmt>
      <c:pivotFmt>
        <c:idx val="55"/>
      </c:pivotFmt>
      <c:pivotFmt>
        <c:idx val="56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</c:pivotFmt>
      <c:pivotFmt>
        <c:idx val="58"/>
      </c:pivotFmt>
      <c:pivotFmt>
        <c:idx val="59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0"/>
      </c:pivotFmt>
      <c:pivotFmt>
        <c:idx val="61"/>
      </c:pivotFmt>
      <c:pivotFmt>
        <c:idx val="62"/>
      </c:pivotFmt>
      <c:pivotFmt>
        <c:idx val="63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4"/>
      </c:pivotFmt>
      <c:pivotFmt>
        <c:idx val="65"/>
      </c:pivotFmt>
      <c:pivotFmt>
        <c:idx val="66"/>
      </c:pivotFmt>
      <c:pivotFmt>
        <c:idx val="67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8"/>
        <c:dLbl>
          <c:idx val="0"/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4"/>
      </c:pivotFmt>
      <c:pivotFmt>
        <c:idx val="75"/>
      </c:pivotFmt>
      <c:pivotFmt>
        <c:idx val="76"/>
      </c:pivotFmt>
      <c:pivotFmt>
        <c:idx val="77"/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'Q9'!$B$3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'Q9'!$A$4:$A$8</c:f>
              <c:strCache>
                <c:ptCount val="4"/>
                <c:pt idx="0">
                  <c:v>Awareness of the tools in general</c:v>
                </c:pt>
                <c:pt idx="1">
                  <c:v>Other</c:v>
                </c:pt>
                <c:pt idx="2">
                  <c:v>The applicability of the tools to micro-credentials</c:v>
                </c:pt>
                <c:pt idx="3">
                  <c:v>The implementation of the tools at the national level</c:v>
                </c:pt>
              </c:strCache>
            </c:strRef>
          </c:cat>
          <c:val>
            <c:numRef>
              <c:f>'Q9'!$B$4:$B$8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5-2F44-B845-A53EFF7FE2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20903616"/>
        <c:axId val="1920716864"/>
      </c:barChart>
      <c:catAx>
        <c:axId val="192090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920716864"/>
        <c:crosses val="autoZero"/>
        <c:auto val="1"/>
        <c:lblAlgn val="ctr"/>
        <c:lblOffset val="100"/>
        <c:noMultiLvlLbl val="0"/>
      </c:catAx>
      <c:valAx>
        <c:axId val="1920716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Countries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9209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'Q6 2 to 5'!$D$43</c:f>
              <c:strCache>
                <c:ptCount val="1"/>
                <c:pt idx="0">
                  <c:v># Answes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 2 to 5'!$C$44:$C$48</c:f>
              <c:strCache>
                <c:ptCount val="5"/>
                <c:pt idx="0">
                  <c:v>I do not know</c:v>
                </c:pt>
                <c:pt idx="1">
                  <c:v>Yes, we have a record/register of (most of) the (accredited) micro-credentials on offer</c:v>
                </c:pt>
                <c:pt idx="2">
                  <c:v>Yes, we have a record/register of (most of) the providers</c:v>
                </c:pt>
                <c:pt idx="3">
                  <c:v>No, we do not have a record/register or register of providers</c:v>
                </c:pt>
                <c:pt idx="4">
                  <c:v>No, we do not have a record/register of the micro-credentials on offer</c:v>
                </c:pt>
              </c:strCache>
            </c:strRef>
          </c:cat>
          <c:val>
            <c:numRef>
              <c:f>'Q6 2 to 5'!$D$44:$D$48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18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4-6942-9928-09146C0F58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1383487"/>
        <c:axId val="242713567"/>
      </c:barChart>
      <c:catAx>
        <c:axId val="131383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42713567"/>
        <c:crosses val="autoZero"/>
        <c:auto val="1"/>
        <c:lblAlgn val="ctr"/>
        <c:lblOffset val="100"/>
        <c:noMultiLvlLbl val="0"/>
      </c:catAx>
      <c:valAx>
        <c:axId val="242713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/>
                  <a:t>Countries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31383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survey_workingdoc_11.12.2020.xlsx]Q3!Tabella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"/>
          <c:y val="0.12128349410707615"/>
          <c:w val="0.62777939021424178"/>
          <c:h val="0.72119919535778654"/>
        </c:manualLayout>
      </c:layout>
      <c:pieChart>
        <c:varyColors val="1"/>
        <c:ser>
          <c:idx val="0"/>
          <c:order val="0"/>
          <c:tx>
            <c:strRef>
              <c:f>'Q3'!$B$3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79-FE48-B901-11B723044A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79-FE48-B901-11B723044A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79-FE48-B901-11B723044A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79-FE48-B901-11B723044A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79-FE48-B901-11B723044A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'Q3'!$A$4:$A$9</c:f>
              <c:strCache>
                <c:ptCount val="5"/>
                <c:pt idx="0">
                  <c:v>No, but currently under discussion</c:v>
                </c:pt>
                <c:pt idx="1">
                  <c:v>No, institutions should not offer such learning experiences</c:v>
                </c:pt>
                <c:pt idx="2">
                  <c:v>Other</c:v>
                </c:pt>
                <c:pt idx="3">
                  <c:v>Yes, and there are specific regulations</c:v>
                </c:pt>
                <c:pt idx="4">
                  <c:v>Yes, but there are no specific regulations</c:v>
                </c:pt>
              </c:strCache>
            </c:strRef>
          </c:cat>
          <c:val>
            <c:numRef>
              <c:f>'Q3'!$B$4:$B$9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79-FE48-B901-11B723044AE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22894855658052"/>
          <c:y val="5.8009788697728881E-2"/>
          <c:w val="0.35015486288669984"/>
          <c:h val="0.76561600093732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survey_workingdoc_11.12.2020.xlsx]Q5!Tabella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strRef>
              <c:f>'Q5'!$B$3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DA3-4348-9D5F-C7A412B43A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DA3-4348-9D5F-C7A412B43A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DA3-4348-9D5F-C7A412B43A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DA3-4348-9D5F-C7A412B43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'Q5'!$A$4:$A$8</c:f>
              <c:strCache>
                <c:ptCount val="4"/>
                <c:pt idx="0">
                  <c:v>I do not know</c:v>
                </c:pt>
                <c:pt idx="1">
                  <c:v>No, micro-credentials are not part of it</c:v>
                </c:pt>
                <c:pt idx="2">
                  <c:v>No, we do not have such a policy</c:v>
                </c:pt>
                <c:pt idx="3">
                  <c:v>Yes</c:v>
                </c:pt>
              </c:strCache>
            </c:strRef>
          </c:cat>
          <c:val>
            <c:numRef>
              <c:f>'Q5'!$B$4:$B$8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A3-4348-9D5F-C7A412B43AA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760463868303695"/>
          <c:y val="0.26769143593180861"/>
          <c:w val="0.36004153608954415"/>
          <c:h val="0.47794350083881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survey_workingdoc_11.12.2020.xlsx]Q16!Tabella pivot5</c:name>
    <c:fmtId val="-1"/>
  </c:pivotSource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</c:pivotFmt>
      <c:pivotFmt>
        <c:idx val="23"/>
      </c:pivotFmt>
      <c:pivotFmt>
        <c:idx val="24"/>
      </c:pivotFmt>
      <c:pivotFmt>
        <c:idx val="25"/>
      </c:pivotFmt>
      <c:pivotFmt>
        <c:idx val="26"/>
      </c:pivotFmt>
      <c:pivotFmt>
        <c:idx val="27"/>
      </c:pivotFmt>
      <c:pivotFmt>
        <c:idx val="28"/>
      </c:pivotFmt>
      <c:pivotFmt>
        <c:idx val="29"/>
      </c:pivotFmt>
      <c:pivotFmt>
        <c:idx val="30"/>
      </c:pivotFmt>
      <c:pivotFmt>
        <c:idx val="31"/>
      </c:pivotFmt>
      <c:pivotFmt>
        <c:idx val="32"/>
      </c:pivotFmt>
      <c:pivotFmt>
        <c:idx val="33"/>
      </c:pivotFmt>
      <c:pivotFmt>
        <c:idx val="34"/>
      </c:pivotFmt>
      <c:pivotFmt>
        <c:idx val="35"/>
      </c:pivotFmt>
      <c:pivotFmt>
        <c:idx val="36"/>
      </c:pivotFmt>
      <c:pivotFmt>
        <c:idx val="37"/>
      </c:pivotFmt>
      <c:pivotFmt>
        <c:idx val="38"/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</c:pivotFmt>
      <c:pivotFmt>
        <c:idx val="48"/>
      </c:pivotFmt>
      <c:pivotFmt>
        <c:idx val="49"/>
      </c:pivotFmt>
      <c:pivotFmt>
        <c:idx val="50"/>
      </c:pivotFmt>
      <c:pivotFmt>
        <c:idx val="51"/>
      </c:pivotFmt>
      <c:pivotFmt>
        <c:idx val="52"/>
      </c:pivotFmt>
      <c:pivotFmt>
        <c:idx val="53"/>
      </c:pivotFmt>
      <c:pivotFmt>
        <c:idx val="54"/>
      </c:pivotFmt>
      <c:pivotFmt>
        <c:idx val="55"/>
      </c:pivotFmt>
      <c:pivotFmt>
        <c:idx val="56"/>
      </c:pivotFmt>
      <c:pivotFmt>
        <c:idx val="57"/>
      </c:pivotFmt>
      <c:pivotFmt>
        <c:idx val="58"/>
      </c:pivotFmt>
      <c:pivotFmt>
        <c:idx val="59"/>
      </c:pivotFmt>
      <c:pivotFmt>
        <c:idx val="60"/>
      </c:pivotFmt>
      <c:pivotFmt>
        <c:idx val="61"/>
      </c:pivotFmt>
      <c:pivotFmt>
        <c:idx val="62"/>
      </c:pivotFmt>
      <c:pivotFmt>
        <c:idx val="63"/>
      </c:pivotFmt>
      <c:pivotFmt>
        <c:idx val="64"/>
      </c:pivotFmt>
      <c:pivotFmt>
        <c:idx val="65"/>
      </c:pivotFmt>
      <c:pivotFmt>
        <c:idx val="66"/>
      </c:pivotFmt>
      <c:pivotFmt>
        <c:idx val="67"/>
      </c:pivotFmt>
      <c:pivotFmt>
        <c:idx val="68"/>
      </c:pivotFmt>
      <c:pivotFmt>
        <c:idx val="69"/>
      </c:pivotFmt>
      <c:pivotFmt>
        <c:idx val="70"/>
      </c:pivotFmt>
      <c:pivotFmt>
        <c:idx val="71"/>
      </c:pivotFmt>
      <c:pivotFmt>
        <c:idx val="72"/>
      </c:pivotFmt>
      <c:pivotFmt>
        <c:idx val="73"/>
      </c:pivotFmt>
      <c:pivotFmt>
        <c:idx val="74"/>
      </c:pivotFmt>
      <c:pivotFmt>
        <c:idx val="75"/>
      </c:pivotFmt>
      <c:pivotFmt>
        <c:idx val="76"/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8"/>
      </c:pivotFmt>
      <c:pivotFmt>
        <c:idx val="79"/>
      </c:pivotFmt>
      <c:pivotFmt>
        <c:idx val="80"/>
      </c:pivotFmt>
      <c:pivotFmt>
        <c:idx val="81"/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'Q16'!$B$3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'Q16'!$A$4:$A$8</c:f>
              <c:strCache>
                <c:ptCount val="4"/>
                <c:pt idx="0">
                  <c:v>No, they are not referred to explicitly, but implicitly fall under the same QA system</c:v>
                </c:pt>
                <c:pt idx="1">
                  <c:v>No, they are not referred and are not included in any QA system</c:v>
                </c:pt>
                <c:pt idx="2">
                  <c:v>Other</c:v>
                </c:pt>
                <c:pt idx="3">
                  <c:v>Yes, they are explicitly mentioned in the QA system</c:v>
                </c:pt>
              </c:strCache>
            </c:strRef>
          </c:cat>
          <c:val>
            <c:numRef>
              <c:f>'Q16'!$B$4:$B$8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A-F04D-89AE-953312E57D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4604656"/>
        <c:axId val="197295600"/>
      </c:barChart>
      <c:valAx>
        <c:axId val="19729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94604656"/>
        <c:crosses val="autoZero"/>
        <c:crossBetween val="between"/>
      </c:valAx>
      <c:catAx>
        <c:axId val="19460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97295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'Q18 (2 to..) (2)'!$A$7:$A$11</c:f>
              <c:strCache>
                <c:ptCount val="5"/>
                <c:pt idx="0">
                  <c:v> From a dedicated portal</c:v>
                </c:pt>
                <c:pt idx="1">
                  <c:v>I do not know how to get information </c:v>
                </c:pt>
                <c:pt idx="2">
                  <c:v>It is not possible to get information </c:v>
                </c:pt>
                <c:pt idx="3">
                  <c:v>Through a register or list of accredited micro-credentials</c:v>
                </c:pt>
                <c:pt idx="4">
                  <c:v>Through the provider (higher education institution)</c:v>
                </c:pt>
              </c:strCache>
            </c:strRef>
          </c:cat>
          <c:val>
            <c:numRef>
              <c:f>'Q18 (2 to..) (2)'!$B$7:$B$11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B9-8A41-B8E3-DAF0EB03D7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81287423"/>
        <c:axId val="881529039"/>
      </c:barChart>
      <c:catAx>
        <c:axId val="8812874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1529039"/>
        <c:crosses val="autoZero"/>
        <c:auto val="1"/>
        <c:lblAlgn val="ctr"/>
        <c:lblOffset val="100"/>
        <c:noMultiLvlLbl val="0"/>
      </c:catAx>
      <c:valAx>
        <c:axId val="88152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81287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 (2 to 6) (2)'!$A$7:$A$13</c:f>
              <c:strCache>
                <c:ptCount val="7"/>
                <c:pt idx="0">
                  <c:v>Other</c:v>
                </c:pt>
                <c:pt idx="1">
                  <c:v>To allow registered students to earn credits towards a higher education qualification</c:v>
                </c:pt>
                <c:pt idx="2">
                  <c:v>We do not (yet) recognise micro-credentials in my country</c:v>
                </c:pt>
                <c:pt idx="3">
                  <c:v>To provide easier access to higher education</c:v>
                </c:pt>
                <c:pt idx="4">
                  <c:v>To recognise credits or prior learning</c:v>
                </c:pt>
                <c:pt idx="5">
                  <c:v>For academic purposes/ further studies</c:v>
                </c:pt>
                <c:pt idx="6">
                  <c:v>To increase learners’ competitiveness in the labour market</c:v>
                </c:pt>
              </c:strCache>
            </c:strRef>
          </c:cat>
          <c:val>
            <c:numRef>
              <c:f>'Q12 (2 to 6) (2)'!$B$7:$B$13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18</c:v>
                </c:pt>
                <c:pt idx="5">
                  <c:v>18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3-FA4F-A482-B7AA85AC0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1366383"/>
        <c:axId val="748047407"/>
      </c:barChart>
      <c:catAx>
        <c:axId val="701366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48047407"/>
        <c:crosses val="autoZero"/>
        <c:auto val="1"/>
        <c:lblAlgn val="ctr"/>
        <c:lblOffset val="100"/>
        <c:noMultiLvlLbl val="0"/>
      </c:catAx>
      <c:valAx>
        <c:axId val="74804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01366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survey_workingdoc_11.12.2020.xlsx]Q13!Tabella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strRef>
              <c:f>'Q13'!$B$3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375-D049-A464-69A8B7558E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375-D049-A464-69A8B7558E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'Q13'!$A$4:$A$6</c:f>
              <c:strCache>
                <c:ptCount val="2"/>
                <c:pt idx="0">
                  <c:v>No, only micro-credentials from higher education institutions are recognised, not from other providers</c:v>
                </c:pt>
                <c:pt idx="1">
                  <c:v>Yes, micro-credentials from all higher education institutions and other providers are recognised</c:v>
                </c:pt>
              </c:strCache>
            </c:strRef>
          </c:cat>
          <c:val>
            <c:numRef>
              <c:f>'Q13'!$B$4:$B$6</c:f>
              <c:numCache>
                <c:formatCode>General</c:formatCode>
                <c:ptCount val="2"/>
                <c:pt idx="0">
                  <c:v>18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75-D049-A464-69A8B7558E4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[microbol survey_workingdoc_11.12.2020.xlsx]Q7!Tabella pivot5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strRef>
              <c:f>'Q7'!$B$3</c:f>
              <c:strCache>
                <c:ptCount val="1"/>
                <c:pt idx="0">
                  <c:v>Totale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796-674E-8014-525687DCD9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796-674E-8014-525687DCD9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796-674E-8014-525687DCD9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'Q7'!$A$4:$A$7</c:f>
              <c:strCache>
                <c:ptCount val="3"/>
                <c:pt idx="0">
                  <c:v>No, not yet</c:v>
                </c:pt>
                <c:pt idx="1">
                  <c:v>Yes, but none has yet been referred to the national qualifications framework</c:v>
                </c:pt>
                <c:pt idx="2">
                  <c:v>Yes, we have already some examples in our national qualifications framework</c:v>
                </c:pt>
              </c:strCache>
            </c:strRef>
          </c:cat>
          <c:val>
            <c:numRef>
              <c:f>'Q7'!$B$4:$B$7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6-674E-8014-525687DCD98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38324299275408"/>
          <c:y val="0.15261934816722025"/>
          <c:w val="0.32824120232545079"/>
          <c:h val="0.76120034466455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'Examples of microcred'!$AD$6:$AD$25</cx:f>
        <cx:lvl ptCount="20">
          <cx:pt idx="0">Specialisation courses</cx:pt>
          <cx:pt idx="1">Single courses module</cx:pt>
          <cx:pt idx="2">Short programmes and executive programmes</cx:pt>
          <cx:pt idx="3">short lifelong programmes</cx:pt>
          <cx:pt idx="4">Postgraduate lifelong learning programmes</cx:pt>
          <cx:pt idx="5">Open studies</cx:pt>
          <cx:pt idx="6">Informal learning</cx:pt>
          <cx:pt idx="7">Exit qualification</cx:pt>
          <cx:pt idx="8">Digital credentials</cx:pt>
          <cx:pt idx="9">Credit certification </cx:pt>
          <cx:pt idx="10">Badges</cx:pt>
          <cx:pt idx="11">Supplementary additional courses</cx:pt>
          <cx:pt idx="12">Supplemental award</cx:pt>
          <cx:pt idx="13">Postgraduate education</cx:pt>
          <cx:pt idx="14">Further adult training</cx:pt>
          <cx:pt idx="15">Stackable modules </cx:pt>
          <cx:pt idx="16">Modular units/single courses (micro-degrees)</cx:pt>
          <cx:pt idx="17">Special purpose awards</cx:pt>
          <cx:pt idx="18">MOOCs</cx:pt>
          <cx:pt idx="19">Modules/course units part of degree programmes (also online)</cx:pt>
        </cx:lvl>
      </cx:strDim>
      <cx:numDim type="size">
        <cx:f>'Examples of microcred'!$AE$6:$AE$25</cx:f>
        <cx:lvl ptCount="20" formatCode="Standard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2</cx:pt>
          <cx:pt idx="12">2</cx:pt>
          <cx:pt idx="13">2</cx:pt>
          <cx:pt idx="14">2</cx:pt>
          <cx:pt idx="15">2</cx:pt>
          <cx:pt idx="16">2</cx:pt>
          <cx:pt idx="17">3</cx:pt>
          <cx:pt idx="18">4</cx:pt>
          <cx:pt idx="19">8</cx:pt>
        </cx:lvl>
      </cx:numDim>
    </cx:data>
  </cx:chartData>
  <cx:chart>
    <cx:plotArea>
      <cx:plotAreaRegion>
        <cx:series layoutId="treemap" uniqueId="{C7E67F72-E7E3-DF4F-ABD9-EFE044091FEC}"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600"/>
                </a:pPr>
                <a:endParaRPr lang="it-IT" sz="1600" b="1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16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1000" b="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cap="all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8A0E4-70AC-4252-94F7-C170CDC49010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025B7-793C-4597-8AD2-06ED680ED61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565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953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majority of the countries do not have a record/register of the micro-credentials offered, nor of the providers</a:t>
            </a:r>
            <a:r>
              <a:rPr lang="it-IT">
                <a:effectLst/>
              </a:rPr>
              <a:t>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16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legislation allows for the provision of micro-credentials in 22 countries out of 34. Among them, 8 reported that there are specific regulations concerning micro-credentials and 14 that there is no such national legislation.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59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Only</a:t>
            </a:r>
            <a:r>
              <a:rPr lang="it-IT" dirty="0"/>
              <a:t> from </a:t>
            </a:r>
            <a:r>
              <a:rPr lang="it-IT" dirty="0" err="1"/>
              <a:t>HEIs</a:t>
            </a:r>
            <a:r>
              <a:rPr lang="it-IT" dirty="0"/>
              <a:t>: </a:t>
            </a:r>
            <a:r>
              <a:rPr lang="it-IT" dirty="0" err="1"/>
              <a:t>lack</a:t>
            </a:r>
            <a:r>
              <a:rPr lang="it-IT" dirty="0"/>
              <a:t> of </a:t>
            </a:r>
            <a:r>
              <a:rPr lang="it-IT" dirty="0" err="1"/>
              <a:t>legislation</a:t>
            </a:r>
            <a:r>
              <a:rPr lang="it-IT" dirty="0"/>
              <a:t>, </a:t>
            </a:r>
            <a:r>
              <a:rPr lang="it-IT" dirty="0" err="1"/>
              <a:t>lack</a:t>
            </a:r>
            <a:r>
              <a:rPr lang="it-IT" dirty="0"/>
              <a:t> of QA or QA </a:t>
            </a:r>
            <a:r>
              <a:rPr lang="it-IT" dirty="0" err="1"/>
              <a:t>mechanism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in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yet</a:t>
            </a:r>
            <a:r>
              <a:rPr lang="it-IT" dirty="0"/>
              <a:t>, the </a:t>
            </a:r>
            <a:r>
              <a:rPr lang="it-IT" dirty="0" err="1"/>
              <a:t>only</a:t>
            </a:r>
            <a:r>
              <a:rPr lang="it-IT" dirty="0"/>
              <a:t> way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recognition</a:t>
            </a:r>
            <a:r>
              <a:rPr lang="it-IT" dirty="0"/>
              <a:t> of </a:t>
            </a:r>
            <a:r>
              <a:rPr lang="it-IT" dirty="0" err="1"/>
              <a:t>prior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, </a:t>
            </a:r>
            <a:r>
              <a:rPr lang="it-IT" dirty="0" err="1"/>
              <a:t>microcredentials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yet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, </a:t>
            </a:r>
            <a:r>
              <a:rPr lang="it-IT" dirty="0" err="1"/>
              <a:t>recognition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under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(for </a:t>
            </a:r>
            <a:r>
              <a:rPr lang="it-IT" dirty="0" err="1"/>
              <a:t>instance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adult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),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from the </a:t>
            </a:r>
            <a:r>
              <a:rPr lang="it-IT" dirty="0" err="1"/>
              <a:t>institutions</a:t>
            </a:r>
            <a:r>
              <a:rPr lang="it-IT" dirty="0"/>
              <a:t>. </a:t>
            </a:r>
            <a:r>
              <a:rPr lang="it-IT" dirty="0" err="1"/>
              <a:t>Dynamic</a:t>
            </a:r>
            <a:r>
              <a:rPr lang="it-IT" dirty="0"/>
              <a:t> </a:t>
            </a:r>
            <a:r>
              <a:rPr lang="it-IT" dirty="0" err="1"/>
              <a:t>picture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50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035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50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322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field of quality assurance, support is required from 18 countries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10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expressed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</a:t>
            </a:r>
            <a:r>
              <a:rPr lang="it-I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0B1C-85A4-DE40-9631-C42774FA2C3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24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18E77-6532-47E5-B1D4-F5348B775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ADE2F2-919E-46B0-9323-1F4D33CEB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841E06-F9F8-4977-868C-544A5CDE1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B5DD6A-BF67-45C3-A388-5688703C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CA3EBD-7530-4803-8B4F-BF3AAC39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15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4A7BB-D7CD-4C10-BC1B-F531A3D6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E5349D-AF58-424B-B1CA-897C0F91A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6F9B36-1ECC-4AA9-85E3-F0AE0BD4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C93D48-EC2D-4936-92A9-E750336C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3A6264-EBCE-4E53-BFA0-DF6C0974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27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39B5510-37DE-4729-9AD1-FC15D2ADD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FED93C-2490-4E12-AC69-1937FF7E0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92325B-7105-409E-B0F8-E05785DE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CA7925-CE57-49F2-B3A9-A5CC8E13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A33FF6-CF92-4925-AAB6-F2B4F42B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85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5DAB0-E05F-48AE-A391-DA102D24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42D7EE-FF34-4C0F-A0FC-79CA7AFB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17C2F-AB5D-4D9B-92EC-4B493ACE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CCA922-AEFD-4613-9FCC-661B070B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C7BA0E-617B-4477-8C8B-46F9BDCD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595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D2FC2-10B3-4E7A-A15F-2576C386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A6026F-2114-46D5-85AA-E22B38B2E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C04230-E8C6-47BC-A884-C846C3072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433B43-98AC-4B54-ABFC-6EA5D733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ED9155-A7E7-449B-AFED-49AA0AEA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147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18010-7472-4F25-B41A-CC45022D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C400B3-3798-4324-B862-4EFB14E5F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AFAA8A-52D8-4E6B-8449-EFAEC34E2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0846BA-8BDC-4BDD-80AB-EB536D5C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702036-30D0-4540-B239-83560738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C77F26B-0C52-4F5A-A460-8FD5084C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547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5CC72-741E-4C05-9726-6AF6DF24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C1A664-1C93-4A7F-9664-7E9345BF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85D000-AA7F-44E5-9B2F-C807C8BEE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369AE96-E120-4BEB-87DD-9EA4B0FE5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0371A97-095D-407F-8E7F-DF01D7392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548691-39B2-4BD2-ABC2-14799495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5A9B96-A8A3-47FF-98B0-5589B50E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E904B80-F9C6-43D6-B092-AE715FC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629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FE478-0289-444A-918B-31CED220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1E5605-DDB6-4F75-8F63-DED374C0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EF96ED-935C-4B11-8049-933B8BE4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7B82F6F-4683-4238-8E0F-37269D7A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984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CFBAADA-70A6-4398-B25F-E7FA52D1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139231C-D80D-4C21-BDBD-300AEE74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8F671F-F660-4F15-8425-20F48DC5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49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8AF89-A813-4A44-9F71-B9F6827F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C97D49-491C-4546-97E2-93E67AB0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F64708-527B-45C9-9314-639C94ADA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027B60-8037-4C8F-B7DA-DE06D46D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53B5EE-44A4-4621-98E2-69369B8C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BDAC45-2D71-403C-A95F-FA54F60B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689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1B423-F795-4478-B2D4-F3C9BD4C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C128FBE-2B31-4561-A54A-DFFE176C7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78C770-2EA3-41B5-8F1D-2CF4550FC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AD41C0C-7B55-4D51-B391-02F392AD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649691-BC1C-42FA-99FA-7D8903BA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5731A9-C087-48A9-89B6-2E33C351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29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B56656F-65E3-4EF2-8E72-FE8AC112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FD2618-7B04-4447-AFBC-3DB199AC6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F7D222-8078-4D07-84A1-941AC4270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64D5-1A4C-4FD6-87D7-100CC2A2290F}" type="datetimeFigureOut">
              <a:rPr lang="nl-BE" smtClean="0"/>
              <a:t>1/02/2022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1D5D29-844F-4F02-A66F-E59F647B6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29C35F-CD46-436B-A7AD-FA4E1EE4B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1C73-E6DF-45AD-AD24-12C4F5CE5E5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20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icrocredentials.eu/wp-content/uploads/sites/20/2021/07/MICROBOL-Recommendations-1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icrobolproject@gmail.com" TargetMode="External"/><Relationship Id="rId2" Type="http://schemas.openxmlformats.org/officeDocument/2006/relationships/hyperlink" Target="http://www.microcredentials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7BB7B-7BCA-4C92-AFEC-45732ABC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098" y="541176"/>
            <a:ext cx="8845419" cy="252859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BE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</a:t>
            </a:r>
            <a:r>
              <a:rPr lang="nl-BE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credentials</a:t>
            </a:r>
            <a:r>
              <a:rPr lang="nl-BE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BE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 to the Bologna Key Commitments</a:t>
            </a:r>
            <a:r>
              <a:rPr lang="nl-BE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0B5CAD-4F3A-4095-A1F8-1D8AF86E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886" y="2890837"/>
            <a:ext cx="7727950" cy="3516312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B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nl-BE" sz="48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project</a:t>
            </a:r>
          </a:p>
          <a:p>
            <a:pPr marL="0" indent="0" algn="ctr">
              <a:buNone/>
            </a:pP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-</a:t>
            </a:r>
          </a:p>
          <a:p>
            <a:pPr marL="0" indent="0" algn="ctr">
              <a:buNone/>
            </a:pPr>
            <a:r>
              <a:rPr lang="nl-BE" dirty="0">
                <a:solidFill>
                  <a:srgbClr val="002060"/>
                </a:solidFill>
                <a:latin typeface="FlandersArtSerif-Medium" panose="00000600000000000000" pitchFamily="2" charset="0"/>
                <a:cs typeface="Arial" panose="020B0604020202020204" pitchFamily="34" charset="0"/>
              </a:rPr>
              <a:t>Magalie Soenen  </a:t>
            </a:r>
          </a:p>
          <a:p>
            <a:pPr marL="0" indent="0" algn="ctr">
              <a:buNone/>
            </a:pPr>
            <a:r>
              <a:rPr lang="nl-BE" sz="28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-</a:t>
            </a:r>
          </a:p>
          <a:p>
            <a:pPr marL="0" indent="0" algn="ctr">
              <a:buNone/>
            </a:pPr>
            <a:r>
              <a:rPr lang="nl-BE" sz="28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1 </a:t>
            </a:r>
            <a:r>
              <a:rPr lang="nl-BE" sz="28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February</a:t>
            </a:r>
            <a:r>
              <a:rPr lang="nl-BE" sz="28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2022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B141F89-878C-4A7F-9407-ADF50883CD7E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B7A595F-56B4-4F5D-BB6F-6D7FE4C6CCC5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6259D00-BF8E-4961-9DA6-3E47E9B12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81" y="4120697"/>
            <a:ext cx="2048434" cy="236545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65445B5-04FD-48E7-862B-63CD4D23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794" y="5781675"/>
            <a:ext cx="2810500" cy="8047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517" y="146479"/>
            <a:ext cx="11065329" cy="1224189"/>
          </a:xfrm>
        </p:spPr>
        <p:txBody>
          <a:bodyPr>
            <a:normAutofit/>
          </a:bodyPr>
          <a:lstStyle/>
          <a:p>
            <a:r>
              <a:rPr lang="nl-BE" sz="360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Examples of micro-credentials offered/recognised by HEIs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423" y="5606085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Grafico 9">
                <a:extLst>
                  <a:ext uri="{FF2B5EF4-FFF2-40B4-BE49-F238E27FC236}">
                    <a16:creationId xmlns:a16="http://schemas.microsoft.com/office/drawing/2014/main" id="{9B0D7BC4-CA58-C44B-B40C-DA8969E397DD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557438" y="1211283"/>
              <a:ext cx="11411486" cy="439480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0" name="Grafico 9">
                <a:extLst>
                  <a:ext uri="{FF2B5EF4-FFF2-40B4-BE49-F238E27FC236}">
                    <a16:creationId xmlns:a16="http://schemas.microsoft.com/office/drawing/2014/main" id="{9B0D7BC4-CA58-C44B-B40C-DA8969E397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438" y="1211283"/>
                <a:ext cx="11411486" cy="43948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89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047513" cy="122418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Official record or register of micro-credentials and providers </a:t>
            </a:r>
            <a:endParaRPr lang="nl-BE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382929D0-EFFF-9A44-AE56-8A22FF5893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5286" y="1589315"/>
          <a:ext cx="9530440" cy="4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139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49647"/>
            <a:ext cx="10640779" cy="1224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Regulation of micro-credentials at national level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788954" y="1767452"/>
            <a:ext cx="51818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Regulated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/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allowed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at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national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level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22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40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Specific</a:t>
            </a:r>
            <a:r>
              <a:rPr lang="it-IT" sz="20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regulations</a:t>
            </a:r>
            <a:r>
              <a:rPr lang="it-IT" sz="20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8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 </a:t>
            </a:r>
            <a:r>
              <a:rPr lang="it-IT" sz="20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specific</a:t>
            </a:r>
            <a:r>
              <a:rPr lang="it-IT" sz="20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regulations</a:t>
            </a:r>
            <a:r>
              <a:rPr lang="it-IT" sz="20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Under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discussion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6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Institutions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should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not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offer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 country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CFEB0C42-0D5B-1141-AE2A-4694D8ECB1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196" y="1450861"/>
          <a:ext cx="6039859" cy="5257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307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549" y="384519"/>
            <a:ext cx="11132645" cy="122418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Micro-credentials and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digitalisation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policies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788947" y="2293097"/>
            <a:ext cx="540305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 policy on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digitalisation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21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Yes policy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but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are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not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part of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it</a:t>
            </a:r>
            <a:endParaRPr lang="it-IT" sz="24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7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Yes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are part of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this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5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B78B1F9E-E1D9-E54C-BF23-7E037BB03AB8}"/>
              </a:ext>
            </a:extLst>
          </p:cNvPr>
          <p:cNvGraphicFramePr>
            <a:graphicFrameLocks/>
          </p:cNvGraphicFramePr>
          <p:nvPr/>
        </p:nvGraphicFramePr>
        <p:xfrm>
          <a:off x="493926" y="2034405"/>
          <a:ext cx="6168130" cy="381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7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63" y="804512"/>
            <a:ext cx="8012405" cy="2425576"/>
          </a:xfrm>
        </p:spPr>
        <p:txBody>
          <a:bodyPr>
            <a:normAutofit/>
          </a:bodyPr>
          <a:lstStyle/>
          <a:p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Section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2  </a:t>
            </a:r>
            <a:b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</a:b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Applying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Bologna tools </a:t>
            </a:r>
            <a:b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</a:b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to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micro-</a:t>
            </a: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credentials</a:t>
            </a:r>
            <a:endParaRPr lang="nl-BE" sz="40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663" y="3330391"/>
            <a:ext cx="6679020" cy="3824061"/>
          </a:xfrm>
        </p:spPr>
        <p:txBody>
          <a:bodyPr>
            <a:normAutofit/>
          </a:bodyPr>
          <a:lstStyle/>
          <a:p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Quality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Assurance</a:t>
            </a:r>
          </a:p>
          <a:p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Recognition</a:t>
            </a:r>
            <a:endParaRPr lang="nl-BE" sz="32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Qualification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Frameworks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&amp; ECTS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902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47"/>
            <a:ext cx="10047513" cy="122418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Micro-credentials included in the national QA</a:t>
            </a:r>
            <a:endParaRPr lang="nl-BE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E008A818-FD25-A944-A942-6F6639961106}"/>
              </a:ext>
            </a:extLst>
          </p:cNvPr>
          <p:cNvGraphicFramePr>
            <a:graphicFrameLocks/>
          </p:cNvGraphicFramePr>
          <p:nvPr/>
        </p:nvGraphicFramePr>
        <p:xfrm>
          <a:off x="838200" y="1159329"/>
          <a:ext cx="10515600" cy="429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5656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47"/>
            <a:ext cx="11132662" cy="122418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Sources of information </a:t>
            </a:r>
            <a:b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</a:br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on the QA status of the awarded credential</a:t>
            </a:r>
            <a:endParaRPr lang="nl-BE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4C212F6C-35B1-584C-BB71-6C8BE238D8F4}"/>
              </a:ext>
            </a:extLst>
          </p:cNvPr>
          <p:cNvGraphicFramePr>
            <a:graphicFrameLocks/>
          </p:cNvGraphicFramePr>
          <p:nvPr/>
        </p:nvGraphicFramePr>
        <p:xfrm>
          <a:off x="1121230" y="1373836"/>
          <a:ext cx="10232570" cy="470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232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47"/>
            <a:ext cx="11132662" cy="1224189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Purpose to recognise micro-credentials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7529F9D9-DFC7-CA4E-BC91-36F569B612CE}"/>
              </a:ext>
            </a:extLst>
          </p:cNvPr>
          <p:cNvGraphicFramePr>
            <a:graphicFrameLocks/>
          </p:cNvGraphicFramePr>
          <p:nvPr/>
        </p:nvGraphicFramePr>
        <p:xfrm>
          <a:off x="1360714" y="1188778"/>
          <a:ext cx="10374086" cy="5005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1101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54577"/>
            <a:ext cx="9906000" cy="1224189"/>
          </a:xfrm>
        </p:spPr>
        <p:txBody>
          <a:bodyPr>
            <a:normAutofit fontScale="90000"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Recognition of micro-credentials offered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by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non-HE providers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904864" y="2501548"/>
            <a:ext cx="51818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Only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from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HEIs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18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From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HEIs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and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other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providers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16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graphicFrame>
        <p:nvGraphicFramePr>
          <p:cNvPr id="13" name="Segnaposto contenuto 12">
            <a:extLst>
              <a:ext uri="{FF2B5EF4-FFF2-40B4-BE49-F238E27FC236}">
                <a16:creationId xmlns:a16="http://schemas.microsoft.com/office/drawing/2014/main" id="{B0530912-76C6-9D4F-97F1-2F4ED696E0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3177" y="1747269"/>
          <a:ext cx="6018100" cy="480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12928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66" y="27727"/>
            <a:ext cx="9906000" cy="1224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National framework open to micro-credentials 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950323" y="829821"/>
            <a:ext cx="44779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Open to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10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4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At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any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level</a:t>
            </a:r>
            <a:endParaRPr lang="it-IT" sz="2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5, 6 and 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awarded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by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HEIs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can be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referred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to QF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Full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degree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referred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to QF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Single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module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within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 full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degree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(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HEIs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) can be </a:t>
            </a:r>
            <a:r>
              <a:rPr lang="it-IT" sz="20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referred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to QF</a:t>
            </a:r>
            <a:endParaRPr lang="it-IT" sz="24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Some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examples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of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referred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to QF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9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4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Not yet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15 countries 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1C19B9EE-6EE0-6343-B54D-6E9C95B752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197" y="1589314"/>
          <a:ext cx="5696960" cy="458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972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96219"/>
            <a:ext cx="7728857" cy="1224189"/>
          </a:xfrm>
        </p:spPr>
        <p:txBody>
          <a:bodyPr>
            <a:normAutofit/>
          </a:bodyPr>
          <a:lstStyle/>
          <a:p>
            <a:r>
              <a:rPr lang="nl-BE" b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Details project: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265589"/>
            <a:ext cx="7728857" cy="3516086"/>
          </a:xfrm>
        </p:spPr>
        <p:txBody>
          <a:bodyPr>
            <a:normAutofit/>
          </a:bodyPr>
          <a:lstStyle/>
          <a:p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Title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: Micro-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credentials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linked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to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the Bologna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Key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Commitments</a:t>
            </a:r>
            <a:endParaRPr lang="nl-BE" sz="2600">
              <a:solidFill>
                <a:schemeClr val="accent1">
                  <a:lumMod val="50000"/>
                </a:schemeClr>
              </a:solidFill>
              <a:latin typeface="FlandersArtSans-Regular" panose="00000500000000000000" pitchFamily="2" charset="0"/>
            </a:endParaRPr>
          </a:p>
          <a:p>
            <a:endParaRPr lang="nl-BE" sz="2600">
              <a:solidFill>
                <a:schemeClr val="accent1">
                  <a:lumMod val="50000"/>
                </a:schemeClr>
              </a:solidFill>
              <a:latin typeface="FlandersArtSans-Regular" panose="00000500000000000000" pitchFamily="2" charset="0"/>
            </a:endParaRPr>
          </a:p>
          <a:p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Erasmus+ KA3: 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Initiatives to support the implementation of European Higher Education Area (EHEA) reforms, 2019</a:t>
            </a:r>
            <a:endParaRPr lang="nl-BE" sz="2600">
              <a:solidFill>
                <a:schemeClr val="accent1">
                  <a:lumMod val="50000"/>
                </a:schemeClr>
              </a:solidFill>
              <a:latin typeface="FlandersArtSans-Regular" panose="00000500000000000000" pitchFamily="2" charset="0"/>
            </a:endParaRPr>
          </a:p>
          <a:p>
            <a:pPr marL="0" indent="0">
              <a:buNone/>
            </a:pPr>
            <a:endParaRPr lang="nl-BE" sz="2600">
              <a:solidFill>
                <a:schemeClr val="accent1">
                  <a:lumMod val="50000"/>
                </a:schemeClr>
              </a:solidFill>
              <a:latin typeface="FlandersArtSans-Regular" panose="00000500000000000000" pitchFamily="2" charset="0"/>
            </a:endParaRPr>
          </a:p>
          <a:p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Period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: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March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2020 – </a:t>
            </a:r>
            <a:r>
              <a:rPr lang="nl-BE" sz="260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March</a:t>
            </a:r>
            <a:r>
              <a:rPr lang="nl-BE" sz="260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2022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421" y="2265588"/>
            <a:ext cx="2047437" cy="2362087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0798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609" y="0"/>
            <a:ext cx="9906000" cy="1224189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Micro-credential expressed in ECTS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662056" y="906553"/>
            <a:ext cx="518189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 expressed in ECTS in some cases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2-4-6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4-6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Usually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less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than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10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3-20 ECTS (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module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/single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course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within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 full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degree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3-25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20-50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1-60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Maximum 30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Awarded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by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HEIs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13-30 ECTS (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less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frequently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0-6 ECTS.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Continuing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education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10 ECTS</a:t>
            </a:r>
          </a:p>
          <a:p>
            <a:pPr lvl="1"/>
            <a:endParaRPr lang="it-IT" sz="1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always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expressed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in ECTS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1 to 5 ECTS;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3 to 6 ECTS;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from 3 to 36 ECTS;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7.5 credits, 15 and 30 credits (for single courses within a full study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programme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in HE);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20-30 ECTS;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2-70 ECTS;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from less than 180 to less than 30 ECTS.</a:t>
            </a:r>
            <a:endParaRPr lang="it-IT" sz="16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graphicFrame>
        <p:nvGraphicFramePr>
          <p:cNvPr id="14" name="Segnaposto contenuto 13">
            <a:extLst>
              <a:ext uri="{FF2B5EF4-FFF2-40B4-BE49-F238E27FC236}">
                <a16:creationId xmlns:a16="http://schemas.microsoft.com/office/drawing/2014/main" id="{FB05B24F-C2BA-894D-9889-64C6F81D8A4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59605" y="1734232"/>
          <a:ext cx="5581047" cy="475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1869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49647"/>
            <a:ext cx="9906000" cy="1224189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Stackability of micro-credentials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788954" y="1767452"/>
            <a:ext cx="518189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Learners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can accumulate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17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Most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(8)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recognise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in a full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degree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programme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Learners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cannot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accumulate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MCs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16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countries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Not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allowed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by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national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it-IT" sz="2800" b="1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legislation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: 1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graphicFrame>
        <p:nvGraphicFramePr>
          <p:cNvPr id="13" name="Segnaposto contenuto 12">
            <a:extLst>
              <a:ext uri="{FF2B5EF4-FFF2-40B4-BE49-F238E27FC236}">
                <a16:creationId xmlns:a16="http://schemas.microsoft.com/office/drawing/2014/main" id="{18DBD183-E202-1649-87D6-A52873BEC3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196" y="1589314"/>
          <a:ext cx="6039849" cy="495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5305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47"/>
            <a:ext cx="10047513" cy="122418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Type of support required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BB278287-3CD1-5543-8F36-07AA4AFD4A67}"/>
              </a:ext>
            </a:extLst>
          </p:cNvPr>
          <p:cNvGraphicFramePr>
            <a:graphicFrameLocks/>
          </p:cNvGraphicFramePr>
          <p:nvPr/>
        </p:nvGraphicFramePr>
        <p:xfrm>
          <a:off x="1181101" y="1143001"/>
          <a:ext cx="10047512" cy="463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2700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680" y="479502"/>
            <a:ext cx="7553392" cy="3363145"/>
          </a:xfrm>
        </p:spPr>
        <p:txBody>
          <a:bodyPr>
            <a:normAutofit fontScale="90000"/>
          </a:bodyPr>
          <a:lstStyle/>
          <a:p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Section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3</a:t>
            </a:r>
            <a:b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</a:br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Challenges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</a:t>
            </a:r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regarding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the </a:t>
            </a:r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application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of Bologna tools </a:t>
            </a:r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to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micro-</a:t>
            </a:r>
            <a:r>
              <a:rPr lang="nl-BE" sz="54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credentials</a:t>
            </a:r>
            <a:r>
              <a:rPr lang="nl-BE" sz="54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  </a:t>
            </a:r>
            <a:br>
              <a:rPr lang="nl-BE" sz="5400" b="1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</a:br>
            <a:endParaRPr lang="nl-BE" sz="54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2111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24"/>
            <a:ext cx="10047513" cy="1224189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Biggest challenges to apply </a:t>
            </a:r>
            <a:b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</a:br>
            <a:r>
              <a:rPr lang="en-US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Bologna Key Commitments to micro-credentials</a:t>
            </a:r>
            <a:endParaRPr lang="nl-BE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7D5538F4-AA10-4E44-B85A-1D0B86EEA479}"/>
              </a:ext>
            </a:extLst>
          </p:cNvPr>
          <p:cNvGraphicFramePr>
            <a:graphicFrameLocks/>
          </p:cNvGraphicFramePr>
          <p:nvPr/>
        </p:nvGraphicFramePr>
        <p:xfrm>
          <a:off x="978356" y="1900983"/>
          <a:ext cx="9472246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1932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10837127" cy="39560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Based on survey results &amp; discussions in the working groups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Joint publication of 34 recommendations on QA, recognition &amp; QF &amp; ECTS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Target: EHEA countries and stakeholder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organisations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, but also European Commission -&gt; Consultation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Download: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  <a:hlinkClick r:id="rId2"/>
              </a:rPr>
              <a:t>https://microcredentials.eu/wp-content/uploads/sites/20/2021/07/MICROBOL-Recommendations-1.pdf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5648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10837127" cy="3956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Transversal themes: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An opportunity to rethink higher education’s role in lifelong learning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Awareness of and common agreement on what a micro-credential 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 common format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Legislation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Digitalisation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Peer exchange and support, involvement of all actors, guidelines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7347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6028"/>
            <a:ext cx="10837127" cy="43356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Bologna Key Commitments:</a:t>
            </a:r>
          </a:p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lvl="1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Quality Assurance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Internal and external QA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(</a:t>
            </a:r>
            <a:r>
              <a:rPr lang="nl-BE" sz="2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e.g.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All micro-credentials should be subject to internal QA, independently of the external QA approach)</a:t>
            </a:r>
            <a:endParaRPr lang="nl-BE" sz="2400" dirty="0">
              <a:solidFill>
                <a:schemeClr val="accent1">
                  <a:lumMod val="50000"/>
                </a:schemeClr>
              </a:solidFill>
              <a:latin typeface="FlandersArtSans-Regular" panose="00000500000000000000" pitchFamily="2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Learner involvement in QA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(e.g. Include learners in all steps of development and implementation of micro-credentials)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Transparency of information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(e.g. HEIs should provide information on the quality assurance mechanism for awarded micro-credentials)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Register and catalogues of providers and micro-credentials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(e.g. Ensure the inclusion of micro-credential providers in DEQAR)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8645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6028"/>
            <a:ext cx="10837127" cy="4335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Bologna Key Commitments:</a:t>
            </a:r>
          </a:p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lvl="1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Recognition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Coverage/link with Lisbon Recognition Convention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(e.g. Make explicit to what extent micro-credentials can fall within the scope of the Lisbon Recognition Convention)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Recognition of prior learning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(e.g. Use validation of learning outcomes from nonformal and informal learning only in cases where a formal (micro-)credential is absent)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9361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6028"/>
            <a:ext cx="10837127" cy="4335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Bologna Key Commitments:</a:t>
            </a:r>
          </a:p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lvl="1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Qualification Frameworks &amp; ECTS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QF (e.g. The European discussion and national solutions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should be taken forward simultaneously, Micro-credentials should be included in the NQF, when possible)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ECTS (e.g. Ensure that the existing ECTS Users’ Guide (2015 edition) is well known and correctly followed by HEIs and its elements clarified for other stakeholders) 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77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Partners: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3824061"/>
          </a:xfrm>
        </p:spPr>
        <p:txBody>
          <a:bodyPr>
            <a:normAutofit lnSpcReduction="10000"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Belgium – Flemish Ministry of Education and Training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Finland – Ministry of Education and Culture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Italy – CIMEA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EUA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ENQA</a:t>
            </a:r>
          </a:p>
          <a:p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Experts: Anthony F. Camilleri, Frederik De Decker, Ann Katherine Isaacs, George Ubachs, Peter Van der Hijden</a:t>
            </a:r>
          </a:p>
          <a:p>
            <a:endParaRPr lang="nl-B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0148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53" y="686416"/>
            <a:ext cx="8117911" cy="5485167"/>
          </a:xfrm>
        </p:spPr>
        <p:txBody>
          <a:bodyPr>
            <a:normAutofit/>
          </a:bodyPr>
          <a:lstStyle/>
          <a:p>
            <a:pPr marL="0" marR="151130" indent="0" algn="ctr">
              <a:lnSpc>
                <a:spcPct val="110000"/>
              </a:lnSpc>
              <a:buNone/>
            </a:pPr>
            <a:r>
              <a:rPr lang="en-GB" sz="4800" spc="5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Calibri" panose="020F0502020204030204" pitchFamily="34" charset="0"/>
              </a:rPr>
              <a:t>F</a:t>
            </a:r>
            <a:r>
              <a:rPr lang="en-GB" sz="4800" spc="50" dirty="0">
                <a:solidFill>
                  <a:schemeClr val="accent1">
                    <a:lumMod val="50000"/>
                  </a:schemeClr>
                </a:solidFill>
                <a:effectLst/>
                <a:latin typeface="FlandersArtSerif-Medium" panose="00000600000000000000" pitchFamily="2" charset="0"/>
                <a:ea typeface="Calibri" panose="020F0502020204030204" pitchFamily="34" charset="0"/>
              </a:rPr>
              <a:t>inal conference</a:t>
            </a:r>
          </a:p>
          <a:p>
            <a:pPr marL="0" marR="151130" indent="0" algn="ctr">
              <a:lnSpc>
                <a:spcPct val="110000"/>
              </a:lnSpc>
              <a:buNone/>
            </a:pPr>
            <a:r>
              <a:rPr lang="nl-BE" sz="4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Micro-</a:t>
            </a:r>
            <a:r>
              <a:rPr lang="nl-BE" sz="4400" dirty="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credentials</a:t>
            </a:r>
            <a:r>
              <a:rPr lang="nl-BE" sz="4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4400" dirty="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linked</a:t>
            </a:r>
            <a:r>
              <a:rPr lang="nl-BE" sz="4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4400" dirty="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to</a:t>
            </a:r>
            <a:r>
              <a:rPr lang="nl-BE" sz="4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the Bologna </a:t>
            </a:r>
            <a:r>
              <a:rPr lang="nl-BE" sz="4400" dirty="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Key</a:t>
            </a:r>
            <a:r>
              <a:rPr lang="nl-BE" sz="4400" dirty="0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 </a:t>
            </a:r>
            <a:r>
              <a:rPr lang="nl-BE" sz="4400" dirty="0" err="1">
                <a:solidFill>
                  <a:schemeClr val="accent1">
                    <a:lumMod val="50000"/>
                  </a:schemeClr>
                </a:solidFill>
                <a:latin typeface="FlandersArtSans-Regular" panose="00000500000000000000" pitchFamily="2" charset="0"/>
              </a:rPr>
              <a:t>Commitments</a:t>
            </a:r>
            <a:endParaRPr lang="nl-BE" sz="44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  <a:p>
            <a:pPr marL="0" marR="151130" indent="0" algn="ctr">
              <a:lnSpc>
                <a:spcPct val="110000"/>
              </a:lnSpc>
              <a:buNone/>
            </a:pPr>
            <a:r>
              <a:rPr lang="en-GB" sz="3800" dirty="0">
                <a:solidFill>
                  <a:srgbClr val="0C4995"/>
                </a:solidFill>
                <a:effectLst/>
                <a:latin typeface="FlandersArtSerif-Regular" panose="00000500000000000000" pitchFamily="2" charset="0"/>
                <a:ea typeface="Calibri" panose="020F0502020204030204" pitchFamily="34" charset="0"/>
              </a:rPr>
              <a:t>Date: Tuesday 8 March 2022</a:t>
            </a:r>
          </a:p>
          <a:p>
            <a:pPr marL="0" marR="151130" indent="0" algn="ctr">
              <a:lnSpc>
                <a:spcPct val="110000"/>
              </a:lnSpc>
              <a:buNone/>
            </a:pPr>
            <a:r>
              <a:rPr lang="en-GB" sz="3800" dirty="0">
                <a:solidFill>
                  <a:srgbClr val="0C4995"/>
                </a:solidFill>
                <a:effectLst/>
                <a:latin typeface="FlandersArtSerif-Regular" panose="00000500000000000000" pitchFamily="2" charset="0"/>
                <a:ea typeface="Calibri" panose="020F0502020204030204" pitchFamily="34" charset="0"/>
              </a:rPr>
              <a:t>Time: 13:00 – 17:00h CET</a:t>
            </a:r>
          </a:p>
          <a:p>
            <a:pPr marL="0" marR="151130" indent="0" algn="ctr">
              <a:lnSpc>
                <a:spcPct val="110000"/>
              </a:lnSpc>
              <a:buNone/>
            </a:pPr>
            <a:r>
              <a:rPr lang="en-GB" sz="3800" dirty="0">
                <a:solidFill>
                  <a:srgbClr val="0C4995"/>
                </a:solidFill>
                <a:effectLst/>
                <a:latin typeface="FlandersArtSerif-Regular" panose="00000500000000000000" pitchFamily="2" charset="0"/>
                <a:ea typeface="Calibri" panose="020F0502020204030204" pitchFamily="34" charset="0"/>
              </a:rPr>
              <a:t>Place: online</a:t>
            </a:r>
            <a:endParaRPr lang="nl-BE" sz="3800" dirty="0">
              <a:effectLst/>
              <a:latin typeface="FlandersArtSerif-Regular" panose="00000500000000000000" pitchFamily="2" charset="0"/>
              <a:ea typeface="Calibri" panose="020F0502020204030204" pitchFamily="34" charset="0"/>
            </a:endParaRPr>
          </a:p>
          <a:p>
            <a:pPr marL="0" marR="151130" indent="0" algn="ctr">
              <a:lnSpc>
                <a:spcPct val="110000"/>
              </a:lnSpc>
              <a:buNone/>
            </a:pPr>
            <a:endParaRPr lang="nl-BE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151130" indent="0" algn="ctr">
              <a:lnSpc>
                <a:spcPct val="110000"/>
              </a:lnSpc>
              <a:buNone/>
            </a:pPr>
            <a:endParaRPr lang="nl-BE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151130" indent="0" algn="ctr">
              <a:lnSpc>
                <a:spcPct val="110000"/>
              </a:lnSpc>
              <a:buNone/>
            </a:pPr>
            <a:endParaRPr lang="nl-BE" sz="42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421" y="1837383"/>
            <a:ext cx="2047437" cy="2362087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ABE8D08-DE70-474A-904F-FDDA1B746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457" y="5917466"/>
            <a:ext cx="2810500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92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22" y="1115161"/>
            <a:ext cx="8117911" cy="5485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42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For more information on the microbol project:</a:t>
            </a:r>
          </a:p>
          <a:p>
            <a:pPr marL="0" indent="0" algn="ctr">
              <a:buNone/>
            </a:pPr>
            <a:r>
              <a:rPr lang="nl-BE" sz="39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hlinkClick r:id="rId2"/>
              </a:rPr>
              <a:t>www.microcredentials.eu/</a:t>
            </a:r>
            <a:endParaRPr lang="nl-BE" sz="39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  <a:p>
            <a:pPr marL="0" indent="0" algn="ctr">
              <a:buNone/>
            </a:pPr>
            <a:endParaRPr lang="nl-BE" sz="42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  <a:p>
            <a:pPr marL="0" indent="0" algn="ctr">
              <a:buNone/>
            </a:pPr>
            <a:r>
              <a:rPr lang="nl-BE" sz="42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Or contact </a:t>
            </a:r>
            <a:r>
              <a:rPr lang="nl-BE" sz="42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us</a:t>
            </a:r>
            <a:r>
              <a:rPr lang="nl-BE" sz="42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  <a:p>
            <a:pPr marL="0" indent="0" algn="ctr">
              <a:buNone/>
            </a:pPr>
            <a:r>
              <a:rPr lang="nl-BE" sz="42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</a:t>
            </a:r>
            <a:r>
              <a:rPr lang="nl-BE" sz="39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hlinkClick r:id="rId3"/>
              </a:rPr>
              <a:t>microbolproject@gmail.com</a:t>
            </a:r>
            <a:r>
              <a:rPr lang="nl-BE" sz="39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1421" y="1837383"/>
            <a:ext cx="2047437" cy="2362087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ABE8D08-DE70-474A-904F-FDDA1B746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457" y="5917466"/>
            <a:ext cx="2810500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8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Aim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project: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3824061"/>
          </a:xfrm>
        </p:spPr>
        <p:txBody>
          <a:bodyPr>
            <a:normAutofit/>
          </a:bodyPr>
          <a:lstStyle/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Raise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awareness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among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national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governments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Encourage and guide national governments to include micro-credentials on the policy agenda 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Check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whether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existing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Bologna tools are fit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for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micro-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credentials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and/or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propose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changes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for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adaptations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on European level</a:t>
            </a:r>
          </a:p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Formulate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recommendations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Create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 European Framework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for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micro-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credentials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468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Structure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&amp; timeline: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301"/>
            <a:ext cx="10344150" cy="443992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Desk research (April-Aug ’20)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Kick-off conference (Aug-Sept ’20)</a:t>
            </a:r>
          </a:p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Working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groups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(Sept ’20–May ’21)</a:t>
            </a:r>
          </a:p>
          <a:p>
            <a:pPr lvl="1"/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Quality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Assurance 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(Belgium – </a:t>
            </a:r>
            <a:r>
              <a:rPr lang="nl-BE" sz="1900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Flemish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Community, </a:t>
            </a:r>
            <a:r>
              <a:rPr lang="nl-NL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Peter van der </a:t>
            </a:r>
            <a:r>
              <a:rPr lang="nl-NL" sz="1900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Hijden</a:t>
            </a:r>
            <a:r>
              <a:rPr lang="nl-NL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Anthony </a:t>
            </a:r>
            <a:r>
              <a:rPr lang="nl-NL" sz="1900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Camilleri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) </a:t>
            </a:r>
            <a:endParaRPr lang="nl-BE" sz="19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lvl="2"/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70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participants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34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countries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7 stakeholder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organisations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/>
            </a:endParaRPr>
          </a:p>
          <a:p>
            <a:pPr lvl="1"/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Recognition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(Italy, Frederik De Decker, Peter van der Hijden)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60 participants, 33 countries, 5 stakeholder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organisations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/>
            </a:endParaRPr>
          </a:p>
          <a:p>
            <a:pPr lvl="1"/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Qualification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Frameworks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(Finland, </a:t>
            </a:r>
            <a:r>
              <a:rPr lang="de-D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George </a:t>
            </a:r>
            <a:r>
              <a:rPr lang="de-DE" sz="1900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Ubachs</a:t>
            </a:r>
            <a:r>
              <a:rPr lang="de-D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Ann Katherine Isaacs</a:t>
            </a:r>
            <a:r>
              <a:rPr lang="nl-BE" sz="1900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)</a:t>
            </a:r>
          </a:p>
          <a:p>
            <a:pPr lvl="2"/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60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participants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32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countries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, 7 stakeholder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organisations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Regular"/>
            </a:endParaRP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Survey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among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EHEA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countries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(Okt ’20-Feb ’21)</a:t>
            </a:r>
          </a:p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Recommendations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on QA,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Recognition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&amp; QF&amp;ECTS (May-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June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’21)</a:t>
            </a:r>
          </a:p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European Framework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for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Micro-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credentials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(July’21-Feb‘22) </a:t>
            </a:r>
          </a:p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Final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Conference (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March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Regular"/>
              </a:rPr>
              <a:t> ’22)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387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Working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</a:t>
            </a:r>
            <a:r>
              <a:rPr lang="nl-BE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definition</a:t>
            </a:r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124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 micro-credential is a small volume of learning certified by a credential. In the EHEA context, it can be offered by higher education institutions or 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recognised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by them using recognition procedures in line with the Lisbon Recognition Convention or recognition of prior learning, where applicable. A micro-credential is designed to provide the learner with specific knowledge, skills or competences that respond to societal, personal, cultural or 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labour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market needs. Micro-credentials have explicitly defined learning outcomes at a QF-EHEA/NQF level, an indication of associated workload in ECTS credits, assessment methods and criteria, and are subject to quality assurance in line with the ESG.</a:t>
            </a:r>
            <a:endParaRPr lang="nl-BE" sz="2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660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/>
          <a:lstStyle/>
          <a:p>
            <a:r>
              <a:rPr lang="nl-BE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MICROBOL survey: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10837127" cy="39560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Aim of the survey: gain a picture on the state-of-play on micro-credentials in different member states of the European Higher Education Area and encouraging national discussion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Target: members of the Bologna Follow Up Group as well as the nominated representatives in the MICROBOL working groups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Respondents: 35 countries participated in the survey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745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48" y="465261"/>
            <a:ext cx="8901034" cy="2425576"/>
          </a:xfrm>
        </p:spPr>
        <p:txBody>
          <a:bodyPr>
            <a:normAutofit/>
          </a:bodyPr>
          <a:lstStyle/>
          <a:p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Section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1  </a:t>
            </a:r>
            <a:b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</a:b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Investigating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the </a:t>
            </a: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use</a:t>
            </a:r>
            <a:r>
              <a:rPr lang="nl-BE" sz="4000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 of micro-</a:t>
            </a:r>
            <a:r>
              <a:rPr lang="nl-BE" sz="4000" dirty="0" err="1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  <a:ea typeface="+mn-ea"/>
                <a:cs typeface="+mn-cs"/>
              </a:rPr>
              <a:t>credentials</a:t>
            </a:r>
            <a:endParaRPr lang="nl-BE" sz="4000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C0865-D190-4BC3-97AD-F8EF001B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48" y="3033939"/>
            <a:ext cx="9971390" cy="3824061"/>
          </a:xfrm>
        </p:spPr>
        <p:txBody>
          <a:bodyPr>
            <a:normAutofit/>
          </a:bodyPr>
          <a:lstStyle/>
          <a:p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Overview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of micro-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credentials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offered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or 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being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developed</a:t>
            </a:r>
            <a:endParaRPr lang="nl-BE" sz="32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0" indent="0">
              <a:buNone/>
            </a:pPr>
            <a:endParaRPr lang="nl-BE" sz="32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Regulation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of micro-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credentials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at </a:t>
            </a:r>
            <a:r>
              <a:rPr lang="nl-BE" sz="3200" dirty="0" err="1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national</a:t>
            </a:r>
            <a:r>
              <a:rPr lang="nl-BE" sz="32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 level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563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5F685-E562-4B7C-9F62-2DC4FB50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6000" cy="1224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Countries that offer or are developing micro-credentials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FlandersArtSerif-Medium" panose="00000600000000000000" pitchFamily="2" charset="0"/>
              </a:rPr>
              <a:t> </a:t>
            </a:r>
            <a:endParaRPr lang="nl-BE" dirty="0">
              <a:solidFill>
                <a:schemeClr val="accent1">
                  <a:lumMod val="50000"/>
                </a:schemeClr>
              </a:solidFill>
              <a:latin typeface="FlandersArtSerif-Medium" panose="00000600000000000000" pitchFamily="2" charset="0"/>
            </a:endParaRP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8B148EE2-2813-434E-B97A-1E20A6751D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1810871"/>
          <a:ext cx="5508812" cy="45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Afbeelding 3">
            <a:extLst>
              <a:ext uri="{FF2B5EF4-FFF2-40B4-BE49-F238E27FC236}">
                <a16:creationId xmlns:a16="http://schemas.microsoft.com/office/drawing/2014/main" id="{0EDDB5F2-A95D-4731-A7F9-CB8818651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5713" y="5456438"/>
            <a:ext cx="1085149" cy="125191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408EBB2B-C287-4BFE-990F-F5FDB5373446}"/>
              </a:ext>
            </a:extLst>
          </p:cNvPr>
          <p:cNvSpPr/>
          <p:nvPr/>
        </p:nvSpPr>
        <p:spPr>
          <a:xfrm>
            <a:off x="0" y="0"/>
            <a:ext cx="495300" cy="5781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EFCDECD-AC58-44B2-8A5E-89DAEEC462F1}"/>
              </a:ext>
            </a:extLst>
          </p:cNvPr>
          <p:cNvSpPr/>
          <p:nvPr/>
        </p:nvSpPr>
        <p:spPr>
          <a:xfrm>
            <a:off x="0" y="5781675"/>
            <a:ext cx="495300" cy="1076325"/>
          </a:xfrm>
          <a:prstGeom prst="rect">
            <a:avLst/>
          </a:prstGeom>
          <a:solidFill>
            <a:srgbClr val="FBF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87017B6E-454B-FD45-8147-27E06664C94F}"/>
              </a:ext>
            </a:extLst>
          </p:cNvPr>
          <p:cNvCxnSpPr>
            <a:cxnSpLocks/>
          </p:cNvCxnSpPr>
          <p:nvPr/>
        </p:nvCxnSpPr>
        <p:spPr>
          <a:xfrm>
            <a:off x="6662056" y="1589314"/>
            <a:ext cx="0" cy="5119039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7308556-6169-4347-AE35-3FC47CDC0761}"/>
              </a:ext>
            </a:extLst>
          </p:cNvPr>
          <p:cNvSpPr txBox="1"/>
          <p:nvPr/>
        </p:nvSpPr>
        <p:spPr>
          <a:xfrm>
            <a:off x="6788954" y="1767452"/>
            <a:ext cx="51818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Offered: 21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Being developed: 3 countries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FlandersArtSerif-Regular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FlandersArtSerif-Regular" panose="00000500000000000000" pitchFamily="2" charset="0"/>
              </a:rPr>
              <a:t>Not offered/not being developed: 8 countries</a:t>
            </a:r>
          </a:p>
        </p:txBody>
      </p:sp>
    </p:spTree>
    <p:extLst>
      <p:ext uri="{BB962C8B-B14F-4D97-AF65-F5344CB8AC3E}">
        <p14:creationId xmlns:p14="http://schemas.microsoft.com/office/powerpoint/2010/main" val="40216721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C4CC90F1A16845B90E495AD1A7A834" ma:contentTypeVersion="15" ma:contentTypeDescription="Een nieuw document maken." ma:contentTypeScope="" ma:versionID="72ccfce2027cd003b7bfc009bb737dcf">
  <xsd:schema xmlns:xsd="http://www.w3.org/2001/XMLSchema" xmlns:xs="http://www.w3.org/2001/XMLSchema" xmlns:p="http://schemas.microsoft.com/office/2006/metadata/properties" xmlns:ns1="http://schemas.microsoft.com/sharepoint/v3" xmlns:ns3="5ad110cb-d020-44a2-9d67-a0924ea62146" xmlns:ns4="d1017037-0489-45a0-a198-2d4cc292200c" targetNamespace="http://schemas.microsoft.com/office/2006/metadata/properties" ma:root="true" ma:fieldsID="40f51cdf221266656db12378304a3b5c" ns1:_="" ns3:_="" ns4:_="">
    <xsd:import namespace="http://schemas.microsoft.com/sharepoint/v3"/>
    <xsd:import namespace="5ad110cb-d020-44a2-9d67-a0924ea62146"/>
    <xsd:import namespace="d1017037-0489-45a0-a198-2d4cc29220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Eigenschappen van het geïntegreerd beleid voor naleving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Actie van de gebruikersinterface van het geïntegreerd beleid voor naleving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110cb-d020-44a2-9d67-a0924ea62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17037-0489-45a0-a198-2d4cc2922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C0F0DB-D095-4814-AFC0-1705DC8A1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d110cb-d020-44a2-9d67-a0924ea62146"/>
    <ds:schemaRef ds:uri="d1017037-0489-45a0-a198-2d4cc2922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B88965-89A0-4626-91F6-0BD39374F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EE06EF-02A1-43C8-B089-03003941A22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1417</Words>
  <Application>Microsoft Office PowerPoint</Application>
  <PresentationFormat>Breedbeeld</PresentationFormat>
  <Paragraphs>190</Paragraphs>
  <Slides>31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FlandersArtSans-Regular</vt:lpstr>
      <vt:lpstr>FlandersArtSerif-Medium</vt:lpstr>
      <vt:lpstr>FlandersArtSerif-Regular</vt:lpstr>
      <vt:lpstr>Kantoorthema</vt:lpstr>
      <vt:lpstr>Micro-credentials  linked to the Bologna Key Commitments  </vt:lpstr>
      <vt:lpstr>Details project:</vt:lpstr>
      <vt:lpstr>Partners:</vt:lpstr>
      <vt:lpstr>Aim project:</vt:lpstr>
      <vt:lpstr>Structure &amp; timeline:</vt:lpstr>
      <vt:lpstr>Working definition:</vt:lpstr>
      <vt:lpstr>MICROBOL survey:</vt:lpstr>
      <vt:lpstr>Section 1   Investigating the use of micro-credentials</vt:lpstr>
      <vt:lpstr>Countries that offer or are developing micro-credentials </vt:lpstr>
      <vt:lpstr>Examples of micro-credentials offered/recognised by HEIs </vt:lpstr>
      <vt:lpstr>Official record or register of micro-credentials and providers </vt:lpstr>
      <vt:lpstr>Regulation of micro-credentials at national level</vt:lpstr>
      <vt:lpstr>Micro-credentials and digitalisation policies</vt:lpstr>
      <vt:lpstr>Section 2   Applying Bologna tools  to micro-credentials</vt:lpstr>
      <vt:lpstr>Micro-credentials included in the national QA</vt:lpstr>
      <vt:lpstr>Sources of information  on the QA status of the awarded credential</vt:lpstr>
      <vt:lpstr>Purpose to recognise micro-credentials </vt:lpstr>
      <vt:lpstr>Recognition of micro-credentials offered by non-HE providers </vt:lpstr>
      <vt:lpstr>National framework open to micro-credentials </vt:lpstr>
      <vt:lpstr>Micro-credential expressed in ECTS </vt:lpstr>
      <vt:lpstr>Stackability of micro-credentials </vt:lpstr>
      <vt:lpstr>Type of support required</vt:lpstr>
      <vt:lpstr>Section 3 Challenges regarding the application of Bologna tools to micro-credentials    </vt:lpstr>
      <vt:lpstr>Biggest challenges to apply  Bologna Key Commitments to micro-credentials</vt:lpstr>
      <vt:lpstr>MICROBOL recommendations:</vt:lpstr>
      <vt:lpstr>MICROBOL recommendations:</vt:lpstr>
      <vt:lpstr>MICROBOL recommendations:</vt:lpstr>
      <vt:lpstr>MICROBOL recommendations:</vt:lpstr>
      <vt:lpstr>MICROBOL recommendations: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microbol</dc:title>
  <dc:creator>Scott Dora</dc:creator>
  <cp:lastModifiedBy>Soenen Magalie</cp:lastModifiedBy>
  <cp:revision>28</cp:revision>
  <dcterms:created xsi:type="dcterms:W3CDTF">2020-08-20T06:58:18Z</dcterms:created>
  <dcterms:modified xsi:type="dcterms:W3CDTF">2022-02-01T12:14:12Z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0x01010069C4CC90F1A16845B90E495AD1A7A834</vt:lpwstr>
  </property>
</Properties>
</file>