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2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0" r:id="rId3"/>
    <p:sldId id="267" r:id="rId4"/>
    <p:sldId id="263" r:id="rId5"/>
    <p:sldId id="264" r:id="rId6"/>
    <p:sldId id="259" r:id="rId7"/>
    <p:sldId id="275" r:id="rId8"/>
    <p:sldId id="276" r:id="rId9"/>
    <p:sldId id="277" r:id="rId10"/>
    <p:sldId id="278" r:id="rId11"/>
    <p:sldId id="279" r:id="rId12"/>
    <p:sldId id="281" r:id="rId13"/>
    <p:sldId id="280" r:id="rId14"/>
    <p:sldId id="268" r:id="rId15"/>
    <p:sldId id="272" r:id="rId16"/>
    <p:sldId id="271" r:id="rId17"/>
    <p:sldId id="273" r:id="rId18"/>
  </p:sldIdLst>
  <p:sldSz cx="12192000" cy="6858000"/>
  <p:notesSz cx="6858000" cy="9144000"/>
  <p:defaultTextStyle>
    <a:defPPr rtl="0"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5040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927DCA4C-7825-44A0-B31A-4BAD6120D580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75D426-A9DD-4244-A2CE-1FB6623742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48445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08:04:38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1467 340 24575,'-2'-2'0,"0"1"0,0-1 0,0 1 0,0 0 0,0-1 0,-1 1 0,1 0 0,0 0 0,-1 1 0,1-1 0,0 0 0,-1 1 0,1-1 0,-5 1 0,-36 3 0,32-2 0,-155 20 0,-259 24 0,224-36 0,-211 21 0,398-28 0,0 1 0,1 0 0,-1 1 0,1 0 0,-1 1 0,-18 10 0,28-12 0,0-1 0,0 1 0,0 0 0,0 1 0,1-1 0,-1 1 0,1-1 0,0 1 0,0 0 0,0 0 0,1 0 0,-1 1 0,1-1 0,0 1 0,0-1 0,1 1 0,-1 0 0,1 0 0,0-1 0,0 10 0,0 13 0,2 0 0,1-1 0,9 49 0,3 25 0,-13-77 0,11 95 0,-9-103 0,1 0 0,0 0 0,1 0 0,1-1 0,13 25 0,18 17 0,2-1 0,2-2 0,68 66 0,-86-95 0,2 0 0,0-2 0,2-1 0,0-1 0,1-1 0,1-2 0,1 0 0,1-2 0,0-2 0,0-1 0,1-1 0,1-1 0,0-2 0,0-2 0,1-1 0,35 1 0,494-6 0,-299-5 0,1891 2 0,-1217 4 0,-919-2 0,0-2 0,0 0 0,0 0 0,28-11 0,-25 8 0,1 0 0,32-4 0,198 5 0,-179 7 0,-1-3 0,0-3 0,78-15 0,-124 11 0,0-1 0,0-1 0,46-25 0,32-12 0,-64 30 0,2 3 0,0 1 0,0 2 0,1 2 0,66-5 0,-2 13 0,-33 1 0,135-18 0,-192 14 0,1-1 0,-1-1 0,0-1 0,20-11 0,34-13 0,19 6 0,-66 20 0,0-2 0,0 0 0,-1-2 0,-1 0 0,29-16 0,-46 20 0,0 0 0,0 0 0,-1 0 0,0-1 0,0 0 0,0 0 0,-1 0 0,1 0 0,-1-1 0,-1 0 0,0 1 0,0-1 0,0-1 0,-1 1 0,1 0 0,-2-1 0,1 1 0,-1-1 0,-1 1 0,1-1 0,-1 0 0,-1-7 0,1 1 0,-2 0 0,1 1 0,-2 0 0,0-1 0,0 1 0,-1 0 0,-1 0 0,0 1 0,-1-1 0,0 1 0,-14-20 0,7 17 0,0 1 0,-1 0 0,-1 1 0,0 0 0,-29-17 0,-93-47 0,109 62 0,-583-287 0,-22 46 0,586 240 0,-1 1 0,0 2 0,-1 3 0,0 1 0,-1 3 0,-80 0 0,-948 15 0,660-11 0,40 2 0,355 1 0,0 2 0,-1 1 0,1 1 0,1 1 0,-1 1 0,1 1 0,-24 12 0,-57 19 0,53-28 0,0-1 0,-1-3 0,-97 1 0,120-6 0,-177 22 0,-11 0 0,165-20 0,-78 16 0,-19 2 0,-146-15-1365,251-8-5461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08:04:43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6511 466 24575,'-1'-2'0,"0"-1"0,-1 1 0,1 0 0,-1-1 0,1 1 0,-1 0 0,0 0 0,1 0 0,-1 0 0,0 0 0,-1 1 0,1-1 0,0 1 0,0-1 0,-1 1 0,-3-2 0,-6-5 0,-124-100 0,85 65 0,-2 2 0,-92-54 0,105 73 0,-1 3 0,0 1 0,-1 1 0,-1 3 0,-1 1 0,0 3 0,0 1 0,-1 3 0,-83-3 0,-2758 15 0,1735-8 0,402 27 0,675-15 0,1 3 0,-78 25 0,-61 13 0,137-43 0,56-7 0,1 1 0,-1 0 0,0 1 0,1 1 0,-35 13 0,50-16 0,0 1 0,0 0 0,0-1 0,0 1 0,0 0 0,0 1 0,1-1 0,-1 0 0,1 1 0,-1 0 0,1-1 0,0 1 0,0 0 0,0 0 0,1 0 0,-1 0 0,1 1 0,-2 5 0,1-3 0,2 0 0,-1 1 0,0-1 0,1 0 0,1 1 0,-1-1 0,1 0 0,0 0 0,3 11 0,4 8 0,2-1 0,0-1 0,27 44 0,-36-65 0,19 31 0,27 36 0,-39-59 0,1 1 0,1-1 0,0-1 0,0 1 0,1-2 0,21 14 0,76 41 0,172 93 0,-252-144 0,0-1 0,0-1 0,47 9 0,92 9 0,-127-22 0,312 21 0,2-28 0,-154-2 0,1799 1 0,-1228 2 0,-573 13 0,-30-1 0,261-10 0,-223-3 0,-176 0 0,-1-1 0,0-2 0,41-9 0,82-32 0,-100 28 0,63-13 0,31-12 0,-129 35 0,1 0 0,-1-2 0,0 0 0,0-1 0,-1 0 0,15-14 0,-21 15 0,-1 0 0,0-1 0,0 0 0,-1 0 0,-1-1 0,0 0 0,0 0 0,-1 0 0,-1-1 0,1 0 0,-2 0 0,0-1 0,0 1 0,-2-1 0,1 0 0,-1 1 0,-1-1 0,-1 0 0,1 0 0,-2 0 0,0 0 0,-1 0 0,0 0 0,-1 0 0,0 1 0,-8-21 0,-29-49-1365,28 61-5461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08:06:31.4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 24575,'0'0'-8191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2-01T08:11:01.0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37 24575,'9'-5'0,"11"-10"0,3-2-8191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é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51CCFE8D-08E6-40AC-BF4B-494C67BC535C}" type="datetime1">
              <a:rPr lang="cs-CZ" smtClean="0"/>
              <a:t>01.02.2022</a:t>
            </a:fld>
            <a:endParaRPr lang="en-US"/>
          </a:p>
        </p:txBody>
      </p:sp>
      <p:sp>
        <p:nvSpPr>
          <p:cNvPr id="4" name="Zástupný symbol obrázku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cs"/>
              <a:t>Kliknutím můžete upravit styly předlohy textu.</a:t>
            </a:r>
            <a:endParaRPr lang="en-US"/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/>
          </a:p>
        </p:txBody>
      </p:sp>
      <p:sp>
        <p:nvSpPr>
          <p:cNvPr id="6" name="Zástupné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01B41D33-19C8-4450-B3C5-BE83E9C8F0B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145525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rtlCol="0"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8EC4697-A511-4167-98D5-E240268A2670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00175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5C2422F-D08F-49D0-98CD-DC7D2F2607DE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591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rtlCol="0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rtlCol="0" anchor="t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Obdélník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Zástupný symbol pro datum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72C44F-B7A3-4350-988C-CFC166A0AA82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12" name="Zástupný symbol pro zápatí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3" name="Zástupný symbol pro číslo snímku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849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 rtlCol="0"/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2443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rtlCol="0"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ACB43DD-355E-4ACB-AF6B-F0A0D93B1FF7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9" name="Zástupný symbol pro zápatí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0" name="Zástupný symbol pro číslo snímku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809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 rtlCol="0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0DC0DA-1C84-4CFB-A589-758D033EC754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3323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Nadpis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rtlCol="0"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rtlCol="0"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rtlCol="0" anchor="t">
            <a:normAutofit/>
          </a:bodyPr>
          <a:lstStyle/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68CB40-5E53-430A-BC80-66A7330A3E11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80465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 rtlCol="0"/>
          <a:lstStyle/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030092-A1C2-46B4-B050-3676FFA9CD44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36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ECD7C02-7CC9-44AF-9768-6A6F42347937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494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rtlCol="0"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  <a:p>
            <a:pPr lvl="1" rtl="0"/>
            <a:r>
              <a:rPr lang="cs-CZ"/>
              <a:t>Druhá úroveň</a:t>
            </a:r>
          </a:p>
          <a:p>
            <a:pPr lvl="2" rtl="0"/>
            <a:r>
              <a:rPr lang="cs-CZ"/>
              <a:t>Třetí úroveň</a:t>
            </a:r>
          </a:p>
          <a:p>
            <a:pPr lvl="3" rtl="0"/>
            <a:r>
              <a:rPr lang="cs-CZ"/>
              <a:t>Čtvrtá úroveň</a:t>
            </a:r>
          </a:p>
          <a:p>
            <a:pPr lvl="4" rtl="0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rtlCol="0"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8" name="Zástupný symbol pro datum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 rtlCol="0"/>
          <a:lstStyle/>
          <a:p>
            <a:pPr rtl="0"/>
            <a:fld id="{4E756D9B-B1BA-4BAF-99A5-DC08EF34F207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10" name="Zástupný symbol pro zápatí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11" name="Zástupný symbol pro číslo snímku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 rtlCol="0"/>
          <a:lstStyle/>
          <a:p>
            <a:pPr rtl="0"/>
            <a:fld id="{3A98EE3D-8CD1-4C3F-BD1C-C98C9596463C}" type="slidenum">
              <a:rPr lang="en-US" smtClean="0"/>
              <a:pPr rt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1766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rtlCol="0"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Zástupný symbol obrázku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rtlCol="0"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8E295CD-EF07-4568-A35E-D8DFD54CCEB6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algn="l" rtl="0"/>
            <a:endParaRPr lang="en-US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2895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cs"/>
              <a:t>Kliknutím můžete upravit styl předlohy nadpisů.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rtl="0"/>
            <a:r>
              <a:rPr lang="cs"/>
              <a:t>Kliknutím můžete upravit styly předlohy textu.</a:t>
            </a:r>
          </a:p>
          <a:p>
            <a:pPr lvl="1" rtl="0"/>
            <a:r>
              <a:rPr lang="cs"/>
              <a:t>Druhá úroveň</a:t>
            </a:r>
          </a:p>
          <a:p>
            <a:pPr lvl="2" rtl="0"/>
            <a:r>
              <a:rPr lang="cs"/>
              <a:t>Třetí úroveň</a:t>
            </a:r>
          </a:p>
          <a:p>
            <a:pPr lvl="3" rtl="0"/>
            <a:r>
              <a:rPr lang="cs"/>
              <a:t>Čtvrtá úroveň</a:t>
            </a:r>
          </a:p>
          <a:p>
            <a:pPr lvl="4" rtl="0"/>
            <a:r>
              <a:rPr lang="cs"/>
              <a:t>Pátá úroveň</a:t>
            </a:r>
            <a:endParaRPr lang="en-US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00C9E6-3834-4C30-AC74-37ACA7F99694}" type="datetime1">
              <a:rPr lang="cs-CZ" smtClean="0"/>
              <a:t>01.02.2022</a:t>
            </a:fld>
            <a:endParaRPr lang="en-US" dirty="0"/>
          </a:p>
        </p:txBody>
      </p:sp>
      <p:sp>
        <p:nvSpPr>
          <p:cNvPr id="5" name="Zástupné zápatí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endParaRPr lang="en-US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Obdélník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Obdélník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Obdélník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00897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11" r:id="rId5"/>
    <p:sldLayoutId id="2147483760" r:id="rId6"/>
    <p:sldLayoutId id="2147483762" r:id="rId7"/>
    <p:sldLayoutId id="2147483706" r:id="rId8"/>
    <p:sldLayoutId id="2147483709" r:id="rId9"/>
    <p:sldLayoutId id="2147483707" r:id="rId10"/>
    <p:sldLayoutId id="2147483708" r:id="rId11"/>
  </p:sldLayoutIdLst>
  <p:hf sldNum="0" hdr="0" ftr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vs.cz/" TargetMode="External"/><Relationship Id="rId2" Type="http://schemas.openxmlformats.org/officeDocument/2006/relationships/hyperlink" Target="mailto:beseda@csvs.cz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customXml" Target="../ink/ink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Obdélník 17">
            <a:extLst>
              <a:ext uri="{FF2B5EF4-FFF2-40B4-BE49-F238E27FC236}">
                <a16:creationId xmlns:a16="http://schemas.microsoft.com/office/drawing/2014/main" id="{D6D7A0BC-0046-4CAA-8E7F-DCAFE511EA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1C21E816-31F5-48BB-BD02-D15F2F18B4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799445"/>
          </a:xfrm>
        </p:spPr>
        <p:txBody>
          <a:bodyPr rtlCol="0">
            <a:noAutofit/>
          </a:bodyPr>
          <a:lstStyle/>
          <a:p>
            <a:pPr algn="ctr" rtl="0"/>
            <a:r>
              <a:rPr lang="cs-CZ" sz="24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Mikrodiplomy</a:t>
            </a:r>
            <a:r>
              <a:rPr lang="cs-CZ" sz="24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jako možnost využití </a:t>
            </a:r>
            <a:r>
              <a:rPr lang="cs-CZ" sz="2400" b="1" i="0" dirty="0" err="1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micro-credentials</a:t>
            </a:r>
            <a:r>
              <a:rPr lang="cs-CZ" sz="2400" b="1" i="0" dirty="0">
                <a:solidFill>
                  <a:srgbClr val="666666"/>
                </a:solidFill>
                <a:effectLst/>
                <a:latin typeface="Roboto" panose="02000000000000000000" pitchFamily="2" charset="0"/>
              </a:rPr>
              <a:t> českými vysokými školami z pohledu vydavatelů a příjemců </a:t>
            </a:r>
            <a:endParaRPr lang="cs" sz="2400" dirty="0"/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35D6E6B-3353-491C-A3C6-F278D6CED8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194" y="2024109"/>
            <a:ext cx="10993546" cy="1522655"/>
          </a:xfrm>
        </p:spPr>
        <p:txBody>
          <a:bodyPr rtlCol="0">
            <a:normAutofit fontScale="77500" lnSpcReduction="20000"/>
          </a:bodyPr>
          <a:lstStyle/>
          <a:p>
            <a:pPr algn="ctr" rtl="0"/>
            <a:r>
              <a:rPr lang="cs" dirty="0"/>
              <a:t>Centrum pro studium vysokého školství v.v.i.</a:t>
            </a:r>
          </a:p>
          <a:p>
            <a:pPr algn="ctr" rtl="0"/>
            <a:r>
              <a:rPr lang="cs" dirty="0"/>
              <a:t>Jan Beseda</a:t>
            </a:r>
          </a:p>
          <a:p>
            <a:pPr algn="ctr" rtl="0"/>
            <a:r>
              <a:rPr lang="cs" dirty="0">
                <a:hlinkClick r:id="rId2"/>
              </a:rPr>
              <a:t>beseda@csvs.cz</a:t>
            </a:r>
            <a:endParaRPr lang="cs" dirty="0"/>
          </a:p>
          <a:p>
            <a:pPr algn="ctr" rtl="0"/>
            <a:r>
              <a:rPr lang="cs" dirty="0">
                <a:hlinkClick r:id="rId3"/>
              </a:rPr>
              <a:t>www.csvs.cz</a:t>
            </a:r>
            <a:endParaRPr lang="cs" dirty="0"/>
          </a:p>
          <a:p>
            <a:pPr algn="ctr" rtl="0"/>
            <a:r>
              <a:rPr lang="cs" dirty="0"/>
              <a:t>wwwww.disconference.eu (20.-21.6.2022)</a:t>
            </a:r>
          </a:p>
          <a:p>
            <a:pPr algn="ctr" rtl="0"/>
            <a:endParaRPr lang="cs" dirty="0"/>
          </a:p>
          <a:p>
            <a:pPr algn="ctr" rtl="0"/>
            <a:endParaRPr lang="cs" dirty="0"/>
          </a:p>
          <a:p>
            <a:pPr algn="ctr" rtl="0"/>
            <a:endParaRPr lang="cs" dirty="0"/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E7C6334F-6411-41EC-AD7D-179EDD8B5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Obdélník 21">
            <a:extLst>
              <a:ext uri="{FF2B5EF4-FFF2-40B4-BE49-F238E27FC236}">
                <a16:creationId xmlns:a16="http://schemas.microsoft.com/office/drawing/2014/main" id="{E6B02CEE-3AF8-4349-9B3E-8970E6DF62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bdélník 23">
            <a:extLst>
              <a:ext uri="{FF2B5EF4-FFF2-40B4-BE49-F238E27FC236}">
                <a16:creationId xmlns:a16="http://schemas.microsoft.com/office/drawing/2014/main" id="{AAA01CF0-3FB5-44EB-B7DE-F2E86374C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" name="Obrázek 5" descr="Logo v detailu&#10;&#10;Automaticky generovaný popis">
            <a:extLst>
              <a:ext uri="{FF2B5EF4-FFF2-40B4-BE49-F238E27FC236}">
                <a16:creationId xmlns:a16="http://schemas.microsoft.com/office/drawing/2014/main" id="{F1A8C364-94D4-4630-BAD0-78722F3470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8733" y="3355431"/>
            <a:ext cx="11260667" cy="3036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805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4362-D24B-4092-BEBB-F23D8230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9335"/>
          </a:xfrm>
        </p:spPr>
        <p:txBody>
          <a:bodyPr>
            <a:normAutofit fontScale="90000"/>
          </a:bodyPr>
          <a:lstStyle/>
          <a:p>
            <a:r>
              <a:rPr lang="cs-CZ" dirty="0"/>
              <a:t>Rozsah?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E3E98-C8DD-4ED3-8444-BB9645B6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03927"/>
            <a:ext cx="11029615" cy="457142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Současné návrhy pro diskusi: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Rozsah učení: 1–59 ECTS (1 ECTS 25–30 hodin učení). Jedná se pravděpodobně o příliš široké rozhraní. Shoda panuje v tom, že rozsah učení by neměl překročit 60 ECTS, tj. jeden rok studia.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Projekt MIKROBOL: návrh 3–15 ECTS kreditů.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Projekt MicroHE12: návrh minimálně 5 ECTS kreditů. </a:t>
            </a:r>
          </a:p>
          <a:p>
            <a:r>
              <a:rPr lang="pt-BR" sz="1800" b="0" i="0" u="none" strike="noStrike" baseline="0" dirty="0">
                <a:solidFill>
                  <a:srgbClr val="000000"/>
                </a:solidFill>
              </a:rPr>
              <a:t>Navrhovaná střední cesta: 4–30 ECTS kreditů.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Návrh na členění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podle rozsahu učení: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Single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(např. 1–6 ETCS nebo 4–10 ECTS)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Module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(6–29 ECTS) </a:t>
            </a:r>
          </a:p>
          <a:p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+ (29–59 ECTS) 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04ECB2-D508-47E0-ACCE-00CC93E0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8532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4362-D24B-4092-BEBB-F23D8230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9335"/>
          </a:xfrm>
        </p:spPr>
        <p:txBody>
          <a:bodyPr>
            <a:normAutofit fontScale="90000"/>
          </a:bodyPr>
          <a:lstStyle/>
          <a:p>
            <a:r>
              <a:rPr lang="cs-CZ" dirty="0"/>
              <a:t>Kvalita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E3E98-C8DD-4ED3-8444-BB9645B6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03927"/>
            <a:ext cx="11029615" cy="4571423"/>
          </a:xfrm>
        </p:spPr>
        <p:txBody>
          <a:bodyPr>
            <a:normAutofit fontScale="92500" lnSpcReduction="10000"/>
          </a:bodyPr>
          <a:lstStyle/>
          <a:p>
            <a:pPr marL="0" indent="0" algn="l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Je nutné zabezpečení vysoké kvality i s odkazem na stanovisko ETUCE (Českomoravská konference odborových svazů – ČMKOS). Měly by se využívat již existující </a:t>
            </a:r>
            <a:r>
              <a:rPr lang="cs-CZ" sz="1800" b="1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mechanismy interního zajišťování kvality vysokých škol</a:t>
            </a:r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, tak aby nebyl proces příliš zatěžující a nevytvářel se kompletně nový systém (EUROCHAMBERS). </a:t>
            </a: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Lektoři v těchto programech by měli mít (základní) pedagogické kompetence.</a:t>
            </a:r>
          </a:p>
          <a:p>
            <a:r>
              <a:rPr lang="pl-PL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Je třeba zjistit poptávku po dané kvalifikaci. </a:t>
            </a: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Je třeba zajišťovat zpětnou vazbu od studentů/absolventů </a:t>
            </a:r>
            <a:r>
              <a:rPr lang="cs-CZ" sz="1800" b="0" i="0" u="none" strike="noStrike" baseline="0" dirty="0" err="1">
                <a:solidFill>
                  <a:srgbClr val="1F2023"/>
                </a:solidFill>
                <a:latin typeface="Times New Roman" panose="02020603050405020304" pitchFamily="18" charset="0"/>
              </a:rPr>
              <a:t>mikrodiplomových</a:t>
            </a:r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 kurzů. </a:t>
            </a: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Lze případně využívat akreditační systém Národní soustavy kvalifikací (NSK), problémem je, že systém neuznává zkoušky v cizím jazyce. </a:t>
            </a: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 Provázat nabídku </a:t>
            </a:r>
            <a:r>
              <a:rPr lang="cs-CZ" sz="1800" b="0" i="0" u="none" strike="noStrike" baseline="0" dirty="0" err="1">
                <a:solidFill>
                  <a:srgbClr val="1F2023"/>
                </a:solidFill>
                <a:latin typeface="Times New Roman" panose="02020603050405020304" pitchFamily="18" charset="0"/>
              </a:rPr>
              <a:t>mikrodiplomů</a:t>
            </a:r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 s NSK. </a:t>
            </a: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V případě, že vysoká škola má institucionální akreditaci může zřídit poradní orgán, zabývající se </a:t>
            </a:r>
            <a:r>
              <a:rPr lang="cs-CZ" sz="1800" b="0" i="0" u="none" strike="noStrike" baseline="0" dirty="0" err="1">
                <a:solidFill>
                  <a:srgbClr val="1F2023"/>
                </a:solidFill>
                <a:latin typeface="Times New Roman" panose="02020603050405020304" pitchFamily="18" charset="0"/>
              </a:rPr>
              <a:t>mikrodiplomy</a:t>
            </a:r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 při Radě pro zajišťování kvality. </a:t>
            </a: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Možné vytvoření Národního standardu </a:t>
            </a:r>
            <a:r>
              <a:rPr lang="cs-CZ" sz="1800" b="0" i="0" u="none" strike="noStrike" baseline="0" dirty="0" err="1">
                <a:solidFill>
                  <a:srgbClr val="1F2023"/>
                </a:solidFill>
                <a:latin typeface="Times New Roman" panose="02020603050405020304" pitchFamily="18" charset="0"/>
              </a:rPr>
              <a:t>mikrodiplomu</a:t>
            </a:r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 /</a:t>
            </a:r>
            <a:r>
              <a:rPr lang="cs-CZ" sz="1800" b="0" i="0" u="none" strike="noStrike" baseline="0" dirty="0" err="1">
                <a:solidFill>
                  <a:srgbClr val="1F2023"/>
                </a:solidFill>
                <a:latin typeface="Times New Roman" panose="02020603050405020304" pitchFamily="18" charset="0"/>
              </a:rPr>
              <a:t>mikrocertikátu</a:t>
            </a:r>
            <a:r>
              <a:rPr lang="cs-CZ" sz="1800" b="0" i="0" u="none" strike="noStrike" baseline="0" dirty="0">
                <a:solidFill>
                  <a:srgbClr val="1F2023"/>
                </a:solidFill>
                <a:latin typeface="Times New Roman" panose="02020603050405020304" pitchFamily="18" charset="0"/>
              </a:rPr>
              <a:t> level 2? 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04ECB2-D508-47E0-ACCE-00CC93E0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3997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EFEF4-6137-4565-9CF6-25252413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dirty="0">
                <a:solidFill>
                  <a:schemeClr val="tx1"/>
                </a:solidFill>
              </a:rPr>
              <a:t>Možné způsoby užití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182A7-F11E-4766-B771-40D614FE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>
            <a:normAutofit fontScale="92500" lnSpcReduction="20000"/>
          </a:bodyPr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800" b="1" i="0" u="none" strike="noStrike" baseline="0" dirty="0">
                <a:solidFill>
                  <a:srgbClr val="1F2023"/>
                </a:solidFill>
              </a:rPr>
              <a:t>Vybrat ucelenou část studijního programu </a:t>
            </a:r>
            <a:r>
              <a:rPr lang="cs-CZ" sz="1800" b="0" i="0" u="none" strike="noStrike" baseline="0" dirty="0">
                <a:solidFill>
                  <a:srgbClr val="1F2023"/>
                </a:solidFill>
              </a:rPr>
              <a:t>(např. 4 předměty) nebo určitý modul (např. HR modul, co má Ostravská univerzita). Ten lze nabízet studentům daného studijního programu nebo studentům dalších studijních programů či externím mimo institucionálním studentům nebo i těm, kteří aktuálně na vysoké škole nestudují v “klasickém” studijním programu. Těmto studentům lze pak po splnění předepsaných podmínek pro zápis do klasického studijního programu uznat kredity za dané předměty či modul. </a:t>
            </a:r>
          </a:p>
          <a:p>
            <a:r>
              <a:rPr lang="cs-CZ" sz="1800" b="1" i="0" u="none" strike="noStrike" baseline="0" dirty="0">
                <a:solidFill>
                  <a:srgbClr val="1F2023"/>
                </a:solidFill>
              </a:rPr>
              <a:t>Využívat kurzy akreditované v rámci CŽV</a:t>
            </a:r>
            <a:r>
              <a:rPr lang="cs-CZ" sz="1800" b="0" i="0" u="none" strike="noStrike" baseline="0" dirty="0">
                <a:solidFill>
                  <a:srgbClr val="1F2023"/>
                </a:solidFill>
              </a:rPr>
              <a:t>, hlavně u regulovaných profesí (zdravotnictví, učitelství). </a:t>
            </a:r>
          </a:p>
          <a:p>
            <a:r>
              <a:rPr lang="cs-CZ" sz="1800" b="1" i="0" u="none" strike="noStrike" baseline="0" dirty="0">
                <a:solidFill>
                  <a:srgbClr val="1F2023"/>
                </a:solidFill>
              </a:rPr>
              <a:t>Vytvořit daný balíček kurzů pro </a:t>
            </a:r>
            <a:r>
              <a:rPr lang="cs-CZ" sz="1800" b="1" i="0" u="none" strike="noStrike" baseline="0" dirty="0" err="1">
                <a:solidFill>
                  <a:srgbClr val="1F2023"/>
                </a:solidFill>
              </a:rPr>
              <a:t>mikrodiplom</a:t>
            </a:r>
            <a:r>
              <a:rPr lang="cs-CZ" sz="1800" b="1" i="0" u="none" strike="noStrike" baseline="0" dirty="0">
                <a:solidFill>
                  <a:srgbClr val="1F2023"/>
                </a:solidFill>
              </a:rPr>
              <a:t> na míru </a:t>
            </a:r>
            <a:r>
              <a:rPr lang="cs-CZ" sz="1800" b="0" i="0" u="none" strike="noStrike" baseline="0" dirty="0">
                <a:solidFill>
                  <a:srgbClr val="1F2023"/>
                </a:solidFill>
              </a:rPr>
              <a:t>dle požadavků (konkrétní) společnosti/firmy a trhu. </a:t>
            </a:r>
          </a:p>
          <a:p>
            <a:r>
              <a:rPr lang="cs-CZ" sz="1800" b="0" i="0" u="none" strike="noStrike" baseline="0" dirty="0">
                <a:solidFill>
                  <a:srgbClr val="1F2023"/>
                </a:solidFill>
              </a:rPr>
              <a:t> </a:t>
            </a:r>
            <a:r>
              <a:rPr lang="cs-CZ" sz="1800" b="1" i="0" u="none" strike="noStrike" baseline="0" dirty="0">
                <a:solidFill>
                  <a:srgbClr val="1F2023"/>
                </a:solidFill>
              </a:rPr>
              <a:t>Ověřovat dosažené kompetence získané v pracovním procesu </a:t>
            </a:r>
            <a:r>
              <a:rPr lang="cs-CZ" sz="1800" b="0" i="0" u="none" strike="noStrike" baseline="0" dirty="0">
                <a:solidFill>
                  <a:srgbClr val="1F2023"/>
                </a:solidFill>
              </a:rPr>
              <a:t>(např. vysoce kvalitní kurzy Norské národní banky) či v běžném životě. Možnosti různé zkoušky, pohovory s komisí a představení a obhajoba svého portfolia aktivit.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1" i="0" u="none" strike="noStrike" baseline="0" dirty="0">
                <a:solidFill>
                  <a:srgbClr val="1F2023"/>
                </a:solidFill>
              </a:rPr>
              <a:t>Možnost nabízet </a:t>
            </a:r>
            <a:r>
              <a:rPr lang="cs-CZ" sz="1800" b="1" i="0" u="none" strike="noStrike" baseline="0" dirty="0" err="1">
                <a:solidFill>
                  <a:srgbClr val="1F2023"/>
                </a:solidFill>
              </a:rPr>
              <a:t>mikrodiplom</a:t>
            </a:r>
            <a:r>
              <a:rPr lang="cs-CZ" sz="1800" b="1" i="0" u="none" strike="noStrike" baseline="0" dirty="0">
                <a:solidFill>
                  <a:srgbClr val="1F2023"/>
                </a:solidFill>
              </a:rPr>
              <a:t> ve spolupráci s dalšími institucemi </a:t>
            </a:r>
            <a:r>
              <a:rPr lang="cs-CZ" sz="1800" b="0" i="0" u="none" strike="noStrike" baseline="0" dirty="0">
                <a:solidFill>
                  <a:srgbClr val="1F2023"/>
                </a:solidFill>
              </a:rPr>
              <a:t>(např: jeden kurz dodá jedna instituce, další jiná instituce. Společně vytváří </a:t>
            </a:r>
            <a:r>
              <a:rPr lang="cs-CZ" sz="1800" b="0" i="0" u="none" strike="noStrike" baseline="0" dirty="0" err="1">
                <a:solidFill>
                  <a:srgbClr val="1F2023"/>
                </a:solidFill>
              </a:rPr>
              <a:t>mikrodiplom</a:t>
            </a:r>
            <a:r>
              <a:rPr lang="cs-CZ" sz="1800" b="0" i="0" u="none" strike="noStrike" baseline="0" dirty="0">
                <a:solidFill>
                  <a:srgbClr val="1F2023"/>
                </a:solidFill>
              </a:rPr>
              <a:t>). </a:t>
            </a:r>
          </a:p>
          <a:p>
            <a:endParaRPr lang="cs-CZ" sz="1800" b="0" i="0" u="none" strike="noStrike" baseline="0" dirty="0">
              <a:solidFill>
                <a:srgbClr val="1F2023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E88DEE-891E-4B57-B8C4-B23475E4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14334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3EFEF4-6137-4565-9CF6-252524131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1800" b="1" i="0" u="none" strike="noStrike" baseline="0" dirty="0" err="1">
                <a:solidFill>
                  <a:schemeClr val="tx1"/>
                </a:solidFill>
              </a:rPr>
              <a:t>Repozitář</a:t>
            </a:r>
            <a:r>
              <a:rPr lang="cs-CZ" sz="1800" b="1" i="0" u="none" strike="noStrike" baseline="0" dirty="0">
                <a:solidFill>
                  <a:srgbClr val="2E5395"/>
                </a:solidFill>
                <a:latin typeface="Calibri Light" panose="020F0302020204030204" pitchFamily="34" charset="0"/>
              </a:rPr>
              <a:t> </a:t>
            </a:r>
            <a:endParaRPr lang="cs-CZ" b="1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80182A7-F11E-4766-B771-40D614FE69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890876"/>
            <a:ext cx="11029615" cy="4084474"/>
          </a:xfrm>
        </p:spPr>
        <p:txBody>
          <a:bodyPr/>
          <a:lstStyle/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Ideálně národní úložiště založené na blockchainu a s možností vizuální reprezentace studentovy vzdělávací cesty.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Využívat e-identity (či bankovní identity).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 Napojit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repozitář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na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Europass</a:t>
            </a:r>
            <a:r>
              <a:rPr lang="cs-CZ" sz="1800" dirty="0">
                <a:solidFill>
                  <a:srgbClr val="000000"/>
                </a:solidFill>
              </a:rPr>
              <a:t> (máme kontakty)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Nebo využít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online platformy </a:t>
            </a:r>
            <a:r>
              <a:rPr lang="cs-CZ" sz="1800" b="1" i="0" u="none" strike="noStrike" baseline="0" dirty="0" err="1">
                <a:solidFill>
                  <a:srgbClr val="000000"/>
                </a:solidFill>
              </a:rPr>
              <a:t>Credentify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, založené na blockchainu.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Credentify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umožňuje univerzitám a studujícím vydávat a přijímat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mikrodiplomy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. (Problém se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stohovatelností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)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E88DEE-891E-4B57-B8C4-B23475E4A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44938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1804"/>
          </a:xfrm>
        </p:spPr>
        <p:txBody>
          <a:bodyPr>
            <a:normAutofit fontScale="90000"/>
          </a:bodyPr>
          <a:lstStyle/>
          <a:p>
            <a:r>
              <a:rPr lang="cs-CZ" dirty="0"/>
              <a:t>Kanada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4320" y="2758440"/>
            <a:ext cx="11734800" cy="2484120"/>
          </a:xfrm>
        </p:spPr>
        <p:txBody>
          <a:bodyPr>
            <a:normAutofit lnSpcReduction="10000"/>
          </a:bodyPr>
          <a:lstStyle/>
          <a:p>
            <a:r>
              <a:rPr lang="cs-CZ" sz="2400" dirty="0" err="1"/>
              <a:t>Mikrokrocertifikát</a:t>
            </a:r>
            <a:r>
              <a:rPr lang="cs-CZ" sz="2400" dirty="0"/>
              <a:t> je certifikace hodnocených kompetencí, které jsou dodatečné, alternativní, doplňkem či součástí formálních kvalifikací.</a:t>
            </a:r>
          </a:p>
          <a:p>
            <a:r>
              <a:rPr lang="cs-CZ" sz="2400" dirty="0"/>
              <a:t>Mnoho vládních projektů (na úrovni </a:t>
            </a:r>
            <a:r>
              <a:rPr lang="cs-CZ" sz="2400" dirty="0" err="1"/>
              <a:t>provincí</a:t>
            </a:r>
            <a:r>
              <a:rPr lang="cs-CZ" sz="2400" dirty="0"/>
              <a:t>) na podporu </a:t>
            </a:r>
            <a:r>
              <a:rPr lang="cs-CZ" sz="2400" dirty="0" err="1"/>
              <a:t>mikrodiplomů</a:t>
            </a:r>
            <a:endParaRPr lang="cs-CZ" sz="2400" dirty="0"/>
          </a:p>
          <a:p>
            <a:r>
              <a:rPr lang="cs-CZ" sz="2400" dirty="0"/>
              <a:t>Přes 80% zaměstnanců i zaměstnavatelů o ně má zájem.</a:t>
            </a:r>
          </a:p>
          <a:p>
            <a:r>
              <a:rPr lang="cs-CZ" sz="2400" dirty="0"/>
              <a:t>135 </a:t>
            </a:r>
            <a:r>
              <a:rPr lang="cs-CZ" sz="2400" dirty="0" err="1"/>
              <a:t>Colleges</a:t>
            </a:r>
            <a:r>
              <a:rPr lang="cs-CZ" sz="2400" dirty="0"/>
              <a:t> and </a:t>
            </a:r>
            <a:r>
              <a:rPr lang="cs-CZ" sz="2400" dirty="0" err="1"/>
              <a:t>Institution</a:t>
            </a:r>
            <a:endParaRPr lang="cs-CZ" sz="2400" dirty="0"/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6CAB9AFD-2CCA-476F-BAA2-E1B76912F9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97829" y="3720407"/>
            <a:ext cx="7519851" cy="2924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11617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Austrálie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53343"/>
            <a:ext cx="11029615" cy="4338211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cs-CZ" sz="2600" dirty="0"/>
              <a:t>6/2020  vláda oznámila spuštění národního systému </a:t>
            </a:r>
            <a:r>
              <a:rPr lang="cs-CZ" sz="2600" dirty="0" err="1"/>
              <a:t>mikrocertifikátů</a:t>
            </a:r>
            <a:endParaRPr lang="cs-CZ" sz="2600" dirty="0"/>
          </a:p>
          <a:p>
            <a:r>
              <a:rPr lang="cs-CZ" sz="2600" dirty="0"/>
              <a:t>54 poskytovatelů a celkem 344 online kurzů </a:t>
            </a:r>
          </a:p>
          <a:p>
            <a:r>
              <a:rPr lang="cs-CZ" sz="2600" dirty="0"/>
              <a:t>Rámec </a:t>
            </a:r>
            <a:r>
              <a:rPr lang="cs-CZ" sz="2600" dirty="0" err="1"/>
              <a:t>OpenCreds</a:t>
            </a:r>
            <a:r>
              <a:rPr lang="cs-CZ" sz="2600" dirty="0"/>
              <a:t> byl přijat po intenzivních konzultacích se stakeholdery s cílem poskytnout společnou strukturu pro poskytování mikroúvěrů v rámci vysokoškolského vzdělávání, odborného vzdělávání a průmyslu. Rámec umožňuje poskytovatelům nabízet krátké a stohovatelné kurzy v rozsahu od 2,5 hodiny do 150 hodin učení, které vedou k získání  formální kvalifikace, jsou uznávány průmyslem.</a:t>
            </a:r>
          </a:p>
          <a:p>
            <a:r>
              <a:rPr lang="cs-CZ" sz="2600" dirty="0"/>
              <a:t>Využívá i Malajsie od 10/2020</a:t>
            </a:r>
          </a:p>
          <a:p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 Austrálii je přijata definice, která </a:t>
            </a:r>
            <a:r>
              <a:rPr lang="cs-CZ" sz="2600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mikrocertifikáty</a:t>
            </a:r>
            <a:r>
              <a:rPr lang="cs-CZ" sz="2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vnímá jako „doplněk, alternativu formální kvalifikace nebo samostatně jako formální kvalifikaci“. </a:t>
            </a:r>
            <a:endParaRPr lang="cs-CZ" sz="2600" dirty="0"/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17258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Vybrané EU univerzity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253343"/>
            <a:ext cx="11029615" cy="4338211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18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Tampere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University  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Open University UK 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Open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Universiteit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NL 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Baden-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Württem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berg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Cooperative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State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University (DHBW)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Dublin City University (DCU)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buFont typeface="Symbol" panose="05050102010706020507" pitchFamily="18" charset="2"/>
              <a:buChar char=""/>
            </a:pP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Politecnico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Milano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Universita </a:t>
            </a:r>
            <a:r>
              <a:rPr lang="cs-CZ" sz="18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Europea</a:t>
            </a:r>
            <a:r>
              <a:rPr lang="cs-CZ" sz="18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di Roma</a:t>
            </a:r>
            <a:endParaRPr lang="cs-CZ" sz="1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/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12127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625901"/>
          </a:xfrm>
        </p:spPr>
        <p:txBody>
          <a:bodyPr/>
          <a:lstStyle/>
          <a:p>
            <a:r>
              <a:rPr lang="cs-CZ" dirty="0"/>
              <a:t>VŠEM </a:t>
            </a:r>
            <a:r>
              <a:rPr lang="cs-CZ" dirty="0" err="1"/>
              <a:t>nanodegree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3" y="2090057"/>
            <a:ext cx="11029615" cy="4909457"/>
          </a:xfrm>
        </p:spPr>
        <p:txBody>
          <a:bodyPr>
            <a:normAutofit fontScale="32500" lnSpcReduction="20000"/>
          </a:bodyPr>
          <a:lstStyle/>
          <a:p>
            <a:pPr algn="just"/>
            <a:r>
              <a:rPr lang="cs-CZ" sz="4200" b="0" i="0" dirty="0">
                <a:solidFill>
                  <a:srgbClr val="474747"/>
                </a:solidFill>
                <a:effectLst/>
                <a:latin typeface="Helvetica" panose="020B0604020202020204" pitchFamily="34" charset="0"/>
                <a:cs typeface="Helvetica" panose="020B0604020202020204" pitchFamily="34" charset="0"/>
              </a:rPr>
              <a:t>Studium 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dle vlastních schopností, časových možností a zájmů. </a:t>
            </a:r>
          </a:p>
          <a:p>
            <a:pPr algn="just"/>
            <a:r>
              <a:rPr lang="cs-CZ" sz="4200" dirty="0">
                <a:solidFill>
                  <a:srgbClr val="474747"/>
                </a:solidFill>
                <a:cs typeface="Helvetica" panose="020B0604020202020204" pitchFamily="34" charset="0"/>
              </a:rPr>
              <a:t>Kurzy, které škola nabízí i v klasické studiu</a:t>
            </a:r>
            <a:endParaRPr lang="cs-CZ" sz="4200" b="0" i="0" dirty="0">
              <a:solidFill>
                <a:srgbClr val="474747"/>
              </a:solidFill>
              <a:effectLst/>
              <a:cs typeface="Helvetica" panose="020B0604020202020204" pitchFamily="34" charset="0"/>
            </a:endParaRPr>
          </a:p>
          <a:p>
            <a:pPr algn="just"/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Studijní materiály (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eTexty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 VŠEM), výuka (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Videolearning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 a 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Audiolearning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 VŠEM) a video konzultace (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VideoForum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 VŠEM) s lektory a mentory VŠEM.</a:t>
            </a:r>
          </a:p>
          <a:p>
            <a:pPr algn="just"/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Absolvent získá 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Nanodiplom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 VŠEM (absolvování a ukončení programu klasifikovaným výstupem, tzn. zkouškou) a příslušný počet kreditů)</a:t>
            </a:r>
          </a:p>
          <a:p>
            <a:pPr algn="just"/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Zkoušky jsou skládány elektronicky v budově VŠEM (EZK) či ústně prostřednictvím aplikace 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VideoForum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 VŠEM (MS 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Teams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).</a:t>
            </a:r>
          </a:p>
          <a:p>
            <a:pPr algn="just"/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Získané kredity účastníkem programu jsou započítány/uznány v rámci případného vysokoškolského studia na VŠEM (Bc./BBA/Ing./</a:t>
            </a:r>
            <a:r>
              <a:rPr lang="cs-CZ" sz="4200" b="0" i="0" dirty="0" err="1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MSc</a:t>
            </a:r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./MBA). </a:t>
            </a:r>
            <a:endParaRPr lang="cs-CZ" sz="4200" dirty="0">
              <a:solidFill>
                <a:srgbClr val="474747"/>
              </a:solidFill>
              <a:cs typeface="Helvetica" panose="020B0604020202020204" pitchFamily="34" charset="0"/>
            </a:endParaRPr>
          </a:p>
          <a:p>
            <a:pPr algn="just"/>
            <a:r>
              <a:rPr lang="cs-CZ" sz="4200" dirty="0">
                <a:solidFill>
                  <a:srgbClr val="474747"/>
                </a:solidFill>
                <a:cs typeface="Helvetica" panose="020B0604020202020204" pitchFamily="34" charset="0"/>
              </a:rPr>
              <a:t>Cena za jeden modul 15 000 Kč</a:t>
            </a:r>
          </a:p>
          <a:p>
            <a:pPr algn="just"/>
            <a:endParaRPr lang="cs-CZ" sz="4200" b="0" i="0" dirty="0">
              <a:solidFill>
                <a:srgbClr val="474747"/>
              </a:solidFill>
              <a:effectLst/>
              <a:cs typeface="Helvetica" panose="020B0604020202020204" pitchFamily="34" charset="0"/>
            </a:endParaRPr>
          </a:p>
          <a:p>
            <a:pPr algn="just"/>
            <a:r>
              <a:rPr lang="cs-CZ" sz="4200" b="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Pří</a:t>
            </a:r>
            <a:r>
              <a:rPr lang="cs-CZ" sz="4200" dirty="0">
                <a:solidFill>
                  <a:srgbClr val="474747"/>
                </a:solidFill>
                <a:cs typeface="Helvetica" panose="020B0604020202020204" pitchFamily="34" charset="0"/>
              </a:rPr>
              <a:t>klad modulu: </a:t>
            </a:r>
            <a:r>
              <a:rPr lang="cs-CZ" sz="4200" b="1" dirty="0">
                <a:solidFill>
                  <a:srgbClr val="474747"/>
                </a:solidFill>
                <a:cs typeface="Helvetica" panose="020B0604020202020204" pitchFamily="34" charset="0"/>
              </a:rPr>
              <a:t>Business Inovátor</a:t>
            </a:r>
          </a:p>
          <a:p>
            <a:pPr algn="just"/>
            <a:r>
              <a:rPr lang="cs-CZ" sz="420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Ekonomické a </a:t>
            </a:r>
            <a:r>
              <a:rPr lang="cs-CZ" sz="4200" dirty="0">
                <a:solidFill>
                  <a:srgbClr val="474747"/>
                </a:solidFill>
                <a:cs typeface="Helvetica" panose="020B0604020202020204" pitchFamily="34" charset="0"/>
              </a:rPr>
              <a:t>sociální inovace I.-III. </a:t>
            </a:r>
          </a:p>
          <a:p>
            <a:pPr algn="just"/>
            <a:r>
              <a:rPr lang="cs-CZ" sz="4200" dirty="0">
                <a:solidFill>
                  <a:srgbClr val="474747"/>
                </a:solidFill>
                <a:cs typeface="Helvetica" panose="020B0604020202020204" pitchFamily="34" charset="0"/>
              </a:rPr>
              <a:t>Strategický management I.-II.</a:t>
            </a:r>
          </a:p>
          <a:p>
            <a:pPr algn="just"/>
            <a:r>
              <a:rPr lang="cs-CZ" sz="4200" i="0" dirty="0">
                <a:solidFill>
                  <a:srgbClr val="474747"/>
                </a:solidFill>
                <a:effectLst/>
                <a:cs typeface="Helvetica" panose="020B0604020202020204" pitchFamily="34" charset="0"/>
              </a:rPr>
              <a:t>Leader</a:t>
            </a:r>
            <a:r>
              <a:rPr lang="cs-CZ" sz="4200" dirty="0">
                <a:solidFill>
                  <a:srgbClr val="474747"/>
                </a:solidFill>
                <a:cs typeface="Helvetica" panose="020B0604020202020204" pitchFamily="34" charset="0"/>
              </a:rPr>
              <a:t>ship I.-III.</a:t>
            </a:r>
            <a:endParaRPr lang="cs-CZ" sz="4200" i="0" dirty="0">
              <a:solidFill>
                <a:srgbClr val="474747"/>
              </a:solidFill>
              <a:effectLst/>
              <a:cs typeface="Helvetica" panose="020B0604020202020204" pitchFamily="34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cs-CZ" sz="2000" b="1" dirty="0">
              <a:solidFill>
                <a:srgbClr val="000000"/>
              </a:solidFill>
              <a:ea typeface="Calibri" panose="020F0502020204030204" pitchFamily="34" charset="0"/>
            </a:endParaRP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cs-CZ" sz="2000" dirty="0"/>
              <a:t>.</a:t>
            </a: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2" indent="0">
              <a:lnSpc>
                <a:spcPct val="107000"/>
              </a:lnSpc>
              <a:spcAft>
                <a:spcPts val="800"/>
              </a:spcAft>
              <a:buNone/>
            </a:pPr>
            <a:endParaRPr lang="cs-CZ" sz="18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0112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1804"/>
          </a:xfrm>
        </p:spPr>
        <p:txBody>
          <a:bodyPr>
            <a:normAutofit fontScale="90000"/>
          </a:bodyPr>
          <a:lstStyle/>
          <a:p>
            <a:r>
              <a:rPr lang="cs-CZ" dirty="0"/>
              <a:t>Proč?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43839" y="2743200"/>
            <a:ext cx="6492239" cy="4815840"/>
          </a:xfrm>
        </p:spPr>
        <p:txBody>
          <a:bodyPr>
            <a:normAutofit fontScale="92500" lnSpcReduction="10000"/>
          </a:bodyPr>
          <a:lstStyle/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Důraz na celoživotní vzdělávání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Důraz na flexibilní studijní cesty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Důraz na uznávání předchozího vzdělání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Zájem zaměstnavatelů i studentů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Výzkum Deloitte (2020) – </a:t>
            </a:r>
          </a:p>
          <a:p>
            <a:pPr marL="914400" lvl="2" indent="0">
              <a:lnSpc>
                <a:spcPct val="107000"/>
              </a:lnSpc>
              <a:buNone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jen 17% organizací věří, že umí předvídat dovednosti, které bude jejich organizace potřebovat za 3 roky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Modularita – lze je skládat do sebe až po diplomy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Podpora virtuální mobility, interdisciplinarity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Podpora spolupráce akademické sféry a zaměstnavatelů v rámci CŽV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Google si klade za cíl narušit zavedené systémy. vzdělávací modely prostřednictvím </a:t>
            </a:r>
            <a:r>
              <a:rPr lang="cs-CZ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Career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1600" b="1" dirty="0" err="1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Certificates</a:t>
            </a:r>
            <a:r>
              <a:rPr lang="cs-CZ" sz="1600" b="1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cs-CZ" sz="16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které budou uznávány jako ekvivalent plnohodnotného bakalářského titulu. (OECD, 2021)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7C8CF640-1C67-4F89-8BA6-E112F099520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1220657"/>
            <a:ext cx="4244340" cy="446386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ovéPole 8">
            <a:extLst>
              <a:ext uri="{FF2B5EF4-FFF2-40B4-BE49-F238E27FC236}">
                <a16:creationId xmlns:a16="http://schemas.microsoft.com/office/drawing/2014/main" id="{8C83F22F-A7B9-4B7E-916E-AF353B7E091C}"/>
              </a:ext>
            </a:extLst>
          </p:cNvPr>
          <p:cNvSpPr txBox="1"/>
          <p:nvPr/>
        </p:nvSpPr>
        <p:spPr>
          <a:xfrm>
            <a:off x="8122920" y="5971178"/>
            <a:ext cx="30068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Zdroj</a:t>
            </a:r>
            <a:r>
              <a:rPr lang="en-GB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(Orr et al. 2020, 26</a:t>
            </a:r>
            <a:r>
              <a:rPr lang="cs-CZ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697358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501804"/>
          </a:xfrm>
        </p:spPr>
        <p:txBody>
          <a:bodyPr>
            <a:normAutofit fontScale="90000"/>
          </a:bodyPr>
          <a:lstStyle/>
          <a:p>
            <a:r>
              <a:rPr lang="cs-CZ" dirty="0"/>
              <a:t>Proč? Kontext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203960"/>
            <a:ext cx="9869558" cy="2971800"/>
          </a:xfrm>
        </p:spPr>
        <p:txBody>
          <a:bodyPr>
            <a:normAutofit fontScale="32500" lnSpcReduction="20000"/>
          </a:bodyPr>
          <a:lstStyle/>
          <a:p>
            <a:endParaRPr lang="cs-CZ" sz="7400" dirty="0"/>
          </a:p>
          <a:p>
            <a:r>
              <a:rPr lang="cs-CZ" sz="7400" dirty="0"/>
              <a:t>EQF 5</a:t>
            </a:r>
          </a:p>
          <a:p>
            <a:r>
              <a:rPr lang="cs-CZ" sz="7400" dirty="0"/>
              <a:t>Impuls pro inovace ve vzdělávání  (MOOC Španělsko)</a:t>
            </a:r>
          </a:p>
          <a:p>
            <a:r>
              <a:rPr lang="cs-CZ" sz="7400" dirty="0"/>
              <a:t>Zájem zaměstnavatelů a VŠ (62% dle EUA věří v potřebu </a:t>
            </a:r>
            <a:r>
              <a:rPr lang="cs-CZ" sz="7400" dirty="0" err="1"/>
              <a:t>kratkých</a:t>
            </a:r>
            <a:r>
              <a:rPr lang="cs-CZ" sz="7400" dirty="0"/>
              <a:t> kurzů)</a:t>
            </a:r>
          </a:p>
          <a:p>
            <a:r>
              <a:rPr lang="cs-CZ" sz="7400" dirty="0"/>
              <a:t>Možnost kombinovat různé učební cesty/vizualizace jejich výsledků</a:t>
            </a: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buFont typeface="Wingdings" panose="05000000000000000000" pitchFamily="2" charset="2"/>
              <a:buChar char=""/>
            </a:pPr>
            <a:endParaRPr lang="cs-CZ" sz="15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"/>
            </a:pPr>
            <a:endParaRPr lang="cs-CZ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p:pic>
        <p:nvPicPr>
          <p:cNvPr id="7" name="Picture 4">
            <a:extLst>
              <a:ext uri="{FF2B5EF4-FFF2-40B4-BE49-F238E27FC236}">
                <a16:creationId xmlns:a16="http://schemas.microsoft.com/office/drawing/2014/main" id="{7A861AD8-FC67-4BE1-B3D1-0A5055004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120" y="3322320"/>
            <a:ext cx="10378440" cy="315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1299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9FD25B3-8091-4C22-BEDA-F1715234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Mikrodiplomy</a:t>
            </a:r>
            <a:r>
              <a:rPr lang="cs-CZ" dirty="0"/>
              <a:t> Evropská Perspektiva (PHE)?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395D7-47F3-457F-88FC-AE461CB0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40AA3391-BA16-4DDF-9F4B-D8795276D2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3520" y="2341563"/>
            <a:ext cx="9235440" cy="392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42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>
            <a:extLst>
              <a:ext uri="{FF2B5EF4-FFF2-40B4-BE49-F238E27FC236}">
                <a16:creationId xmlns:a16="http://schemas.microsoft.com/office/drawing/2014/main" id="{D9FD25B3-8091-4C22-BEDA-F171523443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</a:t>
            </a:r>
            <a:r>
              <a:rPr lang="cs-CZ" dirty="0" err="1"/>
              <a:t>Mikrodiplomy</a:t>
            </a:r>
            <a:r>
              <a:rPr lang="cs-CZ" dirty="0"/>
              <a:t> Evropská Perspektiva (PHE)?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60395D7-47F3-457F-88FC-AE461CB0A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p:pic>
        <p:nvPicPr>
          <p:cNvPr id="5" name="Obrázek 4" descr="Obsah obrázku stůl&#10;&#10;Popis byl vytvořen automaticky">
            <a:extLst>
              <a:ext uri="{FF2B5EF4-FFF2-40B4-BE49-F238E27FC236}">
                <a16:creationId xmlns:a16="http://schemas.microsoft.com/office/drawing/2014/main" id="{B9091F53-75D6-4905-AE3F-38F68C435D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" y="2299478"/>
            <a:ext cx="9144000" cy="3900154"/>
          </a:xfrm>
          <a:prstGeom prst="rect">
            <a:avLst/>
          </a:pr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0DBAD1A-8054-4BB5-82F4-8E31EF6DDC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Rukopis 1">
                <a:extLst>
                  <a:ext uri="{FF2B5EF4-FFF2-40B4-BE49-F238E27FC236}">
                    <a16:creationId xmlns:a16="http://schemas.microsoft.com/office/drawing/2014/main" id="{2CB9C81D-7CAA-427B-9E44-329EF6D64E92}"/>
                  </a:ext>
                </a:extLst>
              </p14:cNvPr>
              <p14:cNvContentPartPr/>
              <p14:nvPr/>
            </p14:nvContentPartPr>
            <p14:xfrm>
              <a:off x="672520" y="2676182"/>
              <a:ext cx="2561040" cy="577800"/>
            </p14:xfrm>
          </p:contentPart>
        </mc:Choice>
        <mc:Fallback xmlns="">
          <p:pic>
            <p:nvPicPr>
              <p:cNvPr id="2" name="Rukopis 1">
                <a:extLst>
                  <a:ext uri="{FF2B5EF4-FFF2-40B4-BE49-F238E27FC236}">
                    <a16:creationId xmlns:a16="http://schemas.microsoft.com/office/drawing/2014/main" id="{2CB9C81D-7CAA-427B-9E44-329EF6D64E92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63520" y="2667182"/>
                <a:ext cx="257868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Rukopis 6">
                <a:extLst>
                  <a:ext uri="{FF2B5EF4-FFF2-40B4-BE49-F238E27FC236}">
                    <a16:creationId xmlns:a16="http://schemas.microsoft.com/office/drawing/2014/main" id="{8C42AEDD-B7A6-4D0A-9BD0-9AEBB703F056}"/>
                  </a:ext>
                </a:extLst>
              </p14:cNvPr>
              <p14:cNvContentPartPr/>
              <p14:nvPr/>
            </p14:nvContentPartPr>
            <p14:xfrm>
              <a:off x="630040" y="3785342"/>
              <a:ext cx="2347560" cy="353160"/>
            </p14:xfrm>
          </p:contentPart>
        </mc:Choice>
        <mc:Fallback xmlns="">
          <p:pic>
            <p:nvPicPr>
              <p:cNvPr id="7" name="Rukopis 6">
                <a:extLst>
                  <a:ext uri="{FF2B5EF4-FFF2-40B4-BE49-F238E27FC236}">
                    <a16:creationId xmlns:a16="http://schemas.microsoft.com/office/drawing/2014/main" id="{8C42AEDD-B7A6-4D0A-9BD0-9AEBB703F05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1040" y="3776342"/>
                <a:ext cx="2365200" cy="370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1933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mikrodiplom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22474"/>
            <a:ext cx="11029615" cy="4433370"/>
          </a:xfrm>
        </p:spPr>
        <p:txBody>
          <a:bodyPr/>
          <a:lstStyle/>
          <a:p>
            <a:r>
              <a:rPr lang="cs-CZ" dirty="0"/>
              <a:t>Je potvrzení dosažené určité sady kompetencí/respektive dosažení kvalifikace. Vychází z učení založeného na kompetencích.</a:t>
            </a:r>
          </a:p>
          <a:p>
            <a:endParaRPr lang="cs-CZ" dirty="0"/>
          </a:p>
          <a:p>
            <a:r>
              <a:rPr lang="cs-CZ" dirty="0" err="1"/>
              <a:t>Mikrodiplom</a:t>
            </a:r>
            <a:r>
              <a:rPr lang="cs-CZ" dirty="0"/>
              <a:t> je uznávaným důkazem výsledků malého objemu učení, které </a:t>
            </a:r>
            <a:r>
              <a:rPr lang="cs-CZ"/>
              <a:t>student získá podle </a:t>
            </a:r>
            <a:r>
              <a:rPr lang="cs-CZ" dirty="0"/>
              <a:t>transparentních standardů a ověření. (Lze navázat na NQF)</a:t>
            </a:r>
          </a:p>
          <a:p>
            <a:r>
              <a:rPr lang="cs-CZ" b="1" dirty="0"/>
              <a:t>Obsahuje</a:t>
            </a:r>
            <a:r>
              <a:rPr lang="cs-CZ" dirty="0"/>
              <a:t>:  Jméno držitele, dosažené výsledky učení, metodu hodnocení, vydavatele a úroveň kvalifikačního rámce a kolik kreditů získal. </a:t>
            </a:r>
          </a:p>
          <a:p>
            <a:r>
              <a:rPr lang="cs-CZ" dirty="0" err="1"/>
              <a:t>Mikrodiplom</a:t>
            </a:r>
            <a:r>
              <a:rPr lang="cs-CZ" dirty="0"/>
              <a:t> je vlastnictvím studenta, je ho možné sdílet, je přenosný a lze je </a:t>
            </a:r>
            <a:r>
              <a:rPr lang="cs-CZ" dirty="0">
                <a:solidFill>
                  <a:srgbClr val="FF0000"/>
                </a:solidFill>
              </a:rPr>
              <a:t>skládat do větších celků nebo kvalifikací. 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527EA5F3-AB72-4A25-B95A-B03BF5CD776E}"/>
                  </a:ext>
                </a:extLst>
              </p14:cNvPr>
              <p14:cNvContentPartPr/>
              <p14:nvPr/>
            </p14:nvContentPartPr>
            <p14:xfrm>
              <a:off x="1034320" y="2982902"/>
              <a:ext cx="360" cy="36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527EA5F3-AB72-4A25-B95A-B03BF5CD776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25320" y="297426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364173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211D067-79B2-4CB8-87C6-574BB287B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mikrodiplom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B59B34D-8666-439A-800F-F3FF0D3C82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722474"/>
            <a:ext cx="11029615" cy="4433370"/>
          </a:xfrm>
        </p:spPr>
        <p:txBody>
          <a:bodyPr/>
          <a:lstStyle/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Proč ne </a:t>
            </a:r>
            <a:r>
              <a:rPr lang="cs-CZ" sz="1800" b="1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Mikrokredit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 České republice používáme kreditový systém a </a:t>
            </a:r>
            <a:r>
              <a:rPr lang="cs-CZ" sz="180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mikrodiplom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měl být postaven na kreditním systému ECTS (evropský systém přenosu a akumulace kreditů). </a:t>
            </a:r>
            <a:r>
              <a:rPr lang="cs-CZ" sz="180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Mikrodiplom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by mě mít hodnotu minimálně 1 ECTS, tj. je větší než 1 ECTS a sémanticky nedává smysl používat termín </a:t>
            </a:r>
            <a:r>
              <a:rPr lang="cs-CZ" sz="180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mikrokredit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Proč ne </a:t>
            </a:r>
            <a:r>
              <a:rPr lang="cs-CZ" sz="1800" b="1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Mikrocertifikát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28600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Termín vyvolává představu certifikátu za </a:t>
            </a:r>
            <a:r>
              <a:rPr lang="cs-CZ" sz="180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mikroaktivitu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 to, že ho může udělovat každý. 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Proč používat termín </a:t>
            </a:r>
            <a:r>
              <a:rPr lang="cs-CZ" sz="1800" b="1" u="none" strike="noStrike" dirty="0" err="1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Mikrodiplom</a:t>
            </a:r>
            <a:r>
              <a:rPr lang="cs-CZ" sz="1800" u="none" strike="noStrike" dirty="0">
                <a:solidFill>
                  <a:schemeClr val="accent2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cs-CZ" sz="1800" dirty="0">
              <a:solidFill>
                <a:schemeClr val="accent2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algn="just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</a:pP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Jedná se o jednotku učení menší než klasický vysokoškolský/terciární diplom. Zároveň jde o uzavřený kurz, jehož výsledkem je </a:t>
            </a:r>
            <a:r>
              <a:rPr lang="cs-CZ" sz="1800" b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zisk osvědčení/certifikátu.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sz="1800" u="none" strike="noStrike" dirty="0" err="1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Mikrodiplom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také </a:t>
            </a:r>
            <a:r>
              <a:rPr lang="cs-CZ" sz="1800" b="1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konotuje</a:t>
            </a:r>
            <a:r>
              <a:rPr lang="cs-CZ" sz="1800" u="none" strike="noStrike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kvalitu garantovanou vysokými školami.</a:t>
            </a:r>
            <a:endParaRPr lang="cs-CZ" sz="1800" dirty="0">
              <a:solidFill>
                <a:schemeClr val="tx1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CE6CEEC-E517-46BE-8794-72058C84F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397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4362-D24B-4092-BEBB-F23D8230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933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Microcertifikát</a:t>
            </a:r>
            <a:r>
              <a:rPr lang="cs-CZ" dirty="0"/>
              <a:t> (</a:t>
            </a:r>
            <a:r>
              <a:rPr lang="cs-CZ" dirty="0" err="1"/>
              <a:t>mIkrodiplom</a:t>
            </a:r>
            <a:r>
              <a:rPr lang="cs-CZ" dirty="0"/>
              <a:t>) Level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E3E98-C8DD-4ED3-8444-BB9645B6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15773"/>
            <a:ext cx="10955026" cy="4783859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Jedná se o formální potvrzení (důkaz) dosažené určité sady kompetencí (výsledků učení), resp. Dosažení  kvalifikace od EQF 5 výše, které student získá v krátké době podle transparentních standardů a ověření (měl by být navázán na Národní kvalifikační rámec).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 Výsledky učení jsou garantované vysokou školou.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 Součástí studia není zisk titulu dle českého zákona o vysokých školách.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Cílem není automatické uznávání nedokončeného studia. Student musí absolvovat kompaktní uzavřenou učební jednotku. Jedná se o formu studia v rámci celoživotního vzdělávání,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by měl být zárukou vyšší kvality.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Za úspěšné absolvování získá zájemce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ECTS kredity,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které mu mohou být uznány při studiu tradičního studijního programu.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Za úspěšné absolvování kurzu získá zájemce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certifikát, tj. </a:t>
            </a:r>
            <a:r>
              <a:rPr lang="cs-CZ" sz="1800" b="1" i="0" u="none" strike="noStrike" baseline="0" dirty="0" err="1">
                <a:solidFill>
                  <a:srgbClr val="000000"/>
                </a:solidFill>
              </a:rPr>
              <a:t>mikrodiplom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Vydavatelem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je vysoká škola nebo konsorcium vysokých škol.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Je vlastnictvím studenta, je ho možné sdílet, je přenosný (v rámci vzdělávací cesty) a lze ho skládat do větších celků či kvalifikací. Ideálně by měl mít digitální podobu.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Při tvorbě a následném představení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mikrodiplomu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 musí být uvedeny případné prerekvizity. </a:t>
            </a:r>
          </a:p>
          <a:p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04ECB2-D508-47E0-ACCE-00CC93E0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5" name="Rukopis 14">
                <a:extLst>
                  <a:ext uri="{FF2B5EF4-FFF2-40B4-BE49-F238E27FC236}">
                    <a16:creationId xmlns:a16="http://schemas.microsoft.com/office/drawing/2014/main" id="{D49ADFEA-F5D4-4F84-9D33-DB1E4E19875B}"/>
                  </a:ext>
                </a:extLst>
              </p14:cNvPr>
              <p14:cNvContentPartPr/>
              <p14:nvPr/>
            </p14:nvContentPartPr>
            <p14:xfrm>
              <a:off x="1773040" y="2997898"/>
              <a:ext cx="19080" cy="13320"/>
            </p14:xfrm>
          </p:contentPart>
        </mc:Choice>
        <mc:Fallback xmlns="">
          <p:pic>
            <p:nvPicPr>
              <p:cNvPr id="15" name="Rukopis 14">
                <a:extLst>
                  <a:ext uri="{FF2B5EF4-FFF2-40B4-BE49-F238E27FC236}">
                    <a16:creationId xmlns:a16="http://schemas.microsoft.com/office/drawing/2014/main" id="{D49ADFEA-F5D4-4F84-9D33-DB1E4E19875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4040" y="2988898"/>
                <a:ext cx="3672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38916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2354362-D24B-4092-BEBB-F23D823021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489335"/>
          </a:xfrm>
        </p:spPr>
        <p:txBody>
          <a:bodyPr>
            <a:normAutofit fontScale="90000"/>
          </a:bodyPr>
          <a:lstStyle/>
          <a:p>
            <a:r>
              <a:rPr lang="cs-CZ" dirty="0" err="1"/>
              <a:t>MiKrocertifikát</a:t>
            </a:r>
            <a:r>
              <a:rPr lang="cs-CZ" dirty="0"/>
              <a:t> (</a:t>
            </a:r>
            <a:r>
              <a:rPr lang="cs-CZ" dirty="0" err="1"/>
              <a:t>mIkrodiplom</a:t>
            </a:r>
            <a:r>
              <a:rPr lang="cs-CZ" dirty="0"/>
              <a:t>) Level 2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E3E98-C8DD-4ED3-8444-BB9645B62E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1403927"/>
            <a:ext cx="11029615" cy="457142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/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Název jednotky učení, kterou studující absolvoval (např. pokročilá robotika).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Jméno držitele.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Jméno vydavatele. </a:t>
            </a:r>
          </a:p>
          <a:p>
            <a:r>
              <a:rPr lang="cs-CZ" sz="1800" b="1" i="0" u="none" strike="noStrike" baseline="0" dirty="0">
                <a:solidFill>
                  <a:srgbClr val="000000"/>
                </a:solidFill>
              </a:rPr>
              <a:t>Dosažené výsledky učení. </a:t>
            </a:r>
            <a:r>
              <a:rPr lang="cs-CZ" sz="1800" b="0" i="0" u="none" strike="noStrike" baseline="0" dirty="0">
                <a:solidFill>
                  <a:srgbClr val="000000"/>
                </a:solidFill>
              </a:rPr>
              <a:t>Profil absolventa: znalosti, dovednosti, kompetence, možnost uplatnění (dobrovolné).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Úroveň kvalifikačního rámce</a:t>
            </a:r>
            <a:r>
              <a:rPr lang="cs-CZ" sz="1800" dirty="0">
                <a:solidFill>
                  <a:srgbClr val="000000"/>
                </a:solidFill>
              </a:rPr>
              <a:t> (EQF)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Počet získaných kreditů (ECTS).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Datum 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vykonání zkoušky/zisku </a:t>
            </a:r>
            <a:r>
              <a:rPr lang="cs-CZ" sz="1800" b="1" i="0" u="none" strike="noStrike" baseline="0" dirty="0" err="1">
                <a:solidFill>
                  <a:srgbClr val="000000"/>
                </a:solidFill>
              </a:rPr>
              <a:t>mikrodiplomu</a:t>
            </a:r>
            <a:r>
              <a:rPr lang="cs-CZ" sz="1800" b="1" i="0" u="none" strike="noStrike" baseline="0" dirty="0">
                <a:solidFill>
                  <a:srgbClr val="000000"/>
                </a:solidFill>
              </a:rPr>
              <a:t>. 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Informace o tom, že absolvované kurzy jsou součástí daného studijního programu (a jestli mohou být uznány v rámci daného studijního programu). 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Forma účasti na vzdělávací aktivitě, </a:t>
            </a:r>
            <a:endParaRPr lang="cs-CZ" sz="1800" dirty="0">
              <a:solidFill>
                <a:srgbClr val="000000"/>
              </a:solidFill>
            </a:endParaRPr>
          </a:p>
          <a:p>
            <a:r>
              <a:rPr lang="cs-CZ" sz="1800" dirty="0">
                <a:solidFill>
                  <a:srgbClr val="000000"/>
                </a:solidFill>
              </a:rPr>
              <a:t>Typ zajišťování kvality /zde by to mohl být standard pro MC level 2/</a:t>
            </a:r>
          </a:p>
          <a:p>
            <a:r>
              <a:rPr lang="cs-CZ" sz="1800" b="0" i="0" u="none" strike="noStrike" baseline="0" dirty="0">
                <a:solidFill>
                  <a:srgbClr val="000000"/>
                </a:solidFill>
              </a:rPr>
              <a:t>Nutné prerekvizity či možnost </a:t>
            </a:r>
            <a:r>
              <a:rPr lang="cs-CZ" sz="1800" b="0" i="0" u="none" strike="noStrike" baseline="0" dirty="0" err="1">
                <a:solidFill>
                  <a:srgbClr val="000000"/>
                </a:solidFill>
              </a:rPr>
              <a:t>stohovatelnosti</a:t>
            </a:r>
            <a:endParaRPr lang="cs-CZ" sz="1800" b="0" i="0" u="none" strike="noStrike" baseline="0" dirty="0">
              <a:solidFill>
                <a:srgbClr val="000000"/>
              </a:solidFill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904ECB2-D508-47E0-ACCE-00CC93E022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9E25B38F-3440-48E9-8BA6-B9B0E297B628}" type="datetime1">
              <a:rPr lang="cs-CZ" smtClean="0"/>
              <a:t>01.02.2022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9939267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1798698_TF33552983" id="{76B99DA1-8F4B-4CDD-AF17-E230D0ABAD07}" vid="{3FF160E1-38F3-4E00-BD3B-0B3A46B6642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{FB8B37DB-F767-463C-8705-9EC665B29071}tf33552983_win32</Template>
  <TotalTime>436</TotalTime>
  <Words>1534</Words>
  <Application>Microsoft Office PowerPoint</Application>
  <PresentationFormat>Širokoúhlá obrazovka</PresentationFormat>
  <Paragraphs>179</Paragraphs>
  <Slides>17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11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17</vt:i4>
      </vt:variant>
    </vt:vector>
  </HeadingPairs>
  <TitlesOfParts>
    <vt:vector size="29" baseType="lpstr">
      <vt:lpstr>Arial</vt:lpstr>
      <vt:lpstr>Calibri</vt:lpstr>
      <vt:lpstr>Calibri Light</vt:lpstr>
      <vt:lpstr>Franklin Gothic Book</vt:lpstr>
      <vt:lpstr>Franklin Gothic Demi</vt:lpstr>
      <vt:lpstr>Helvetica</vt:lpstr>
      <vt:lpstr>Roboto</vt:lpstr>
      <vt:lpstr>Symbol</vt:lpstr>
      <vt:lpstr>Times New Roman</vt:lpstr>
      <vt:lpstr>Wingdings</vt:lpstr>
      <vt:lpstr>Wingdings 2</vt:lpstr>
      <vt:lpstr>DividendVTI</vt:lpstr>
      <vt:lpstr>Mikrodiplomy jako možnost využití micro-credentials českými vysokými školami z pohledu vydavatelů a příjemců </vt:lpstr>
      <vt:lpstr>Proč? Kontext</vt:lpstr>
      <vt:lpstr>Proč? Kontext</vt:lpstr>
      <vt:lpstr>Proč Mikrodiplomy Evropská Perspektiva (PHE)?</vt:lpstr>
      <vt:lpstr>Proč Mikrodiplomy Evropská Perspektiva (PHE)?</vt:lpstr>
      <vt:lpstr>mikrodiplom</vt:lpstr>
      <vt:lpstr>mikrodiplom</vt:lpstr>
      <vt:lpstr>Microcertifikát (mIkrodiplom) Level 2</vt:lpstr>
      <vt:lpstr>MiKrocertifikát (mIkrodiplom) Level 2</vt:lpstr>
      <vt:lpstr>Rozsah?</vt:lpstr>
      <vt:lpstr>Kvalita</vt:lpstr>
      <vt:lpstr>Možné způsoby užití</vt:lpstr>
      <vt:lpstr>Repozitář </vt:lpstr>
      <vt:lpstr>Kanada</vt:lpstr>
      <vt:lpstr>Austrálie</vt:lpstr>
      <vt:lpstr>Vybrané EU univerzity</vt:lpstr>
      <vt:lpstr>VŠEM nanodegree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Mikrodiplomy – První poznatky</dc:title>
  <dc:creator>Honza Beseda</dc:creator>
  <cp:lastModifiedBy>Honza Beseda</cp:lastModifiedBy>
  <cp:revision>15</cp:revision>
  <dcterms:created xsi:type="dcterms:W3CDTF">2021-09-01T05:35:00Z</dcterms:created>
  <dcterms:modified xsi:type="dcterms:W3CDTF">2022-02-01T12:47:19Z</dcterms:modified>
</cp:coreProperties>
</file>