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59" r:id="rId3"/>
    <p:sldId id="365" r:id="rId4"/>
    <p:sldId id="366" r:id="rId5"/>
    <p:sldId id="377" r:id="rId6"/>
    <p:sldId id="376" r:id="rId7"/>
  </p:sldIdLst>
  <p:sldSz cx="20104100" cy="1130935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2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iverzita Karlova v Praze" initials="U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9966"/>
    <a:srgbClr val="00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73865" autoAdjust="0"/>
  </p:normalViewPr>
  <p:slideViewPr>
    <p:cSldViewPr snapToGrid="0">
      <p:cViewPr varScale="1">
        <p:scale>
          <a:sx n="39" d="100"/>
          <a:sy n="39" d="100"/>
        </p:scale>
        <p:origin x="1243" y="67"/>
      </p:cViewPr>
      <p:guideLst>
        <p:guide orient="horz" pos="3562"/>
        <p:guide pos="63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038" y="1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9B937-E1A6-498C-89A7-3E7E1C2DD043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533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038" y="9432533"/>
            <a:ext cx="2944284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9F027-B751-460A-B877-166F919B1E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621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356" cy="4988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059" y="1"/>
            <a:ext cx="2944356" cy="4988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91AA5-6E98-4755-8718-37CE6D6F9CD1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885" y="4780067"/>
            <a:ext cx="5434731" cy="390990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510"/>
            <a:ext cx="2944356" cy="4988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059" y="9432510"/>
            <a:ext cx="2944356" cy="4988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BC38E-D83E-4ABA-BB22-1CC3E15CC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93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BC38E-D83E-4ABA-BB22-1CC3E15CC9A3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832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BC38E-D83E-4ABA-BB22-1CC3E15CC9A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49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BC38E-D83E-4ABA-BB22-1CC3E15CC9A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00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BC38E-D83E-4ABA-BB22-1CC3E15CC9A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617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BC38E-D83E-4ABA-BB22-1CC3E15CC9A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689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id="{0414D99A-EF63-4E13-8223-10F772D93ABC}"/>
              </a:ext>
            </a:extLst>
          </p:cNvPr>
          <p:cNvSpPr/>
          <p:nvPr userDrawn="1"/>
        </p:nvSpPr>
        <p:spPr>
          <a:xfrm>
            <a:off x="0" y="0"/>
            <a:ext cx="20104100" cy="167640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32D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7B8B494-74F2-4D67-AE81-F452476F4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6260" y="167640"/>
            <a:ext cx="9407839" cy="11141710"/>
          </a:xfrm>
          <a:prstGeom prst="rect">
            <a:avLst/>
          </a:prstGeom>
        </p:spPr>
      </p:pic>
      <p:pic>
        <p:nvPicPr>
          <p:cNvPr id="34" name="Obrázek 33">
            <a:extLst>
              <a:ext uri="{FF2B5EF4-FFF2-40B4-BE49-F238E27FC236}">
                <a16:creationId xmlns:a16="http://schemas.microsoft.com/office/drawing/2014/main" id="{9180AFE3-1014-4C70-9454-8A4AFB3A52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89" y="6706813"/>
            <a:ext cx="7155786" cy="275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6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0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6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  <a:prstGeom prst="rect">
            <a:avLst/>
          </a:prstGeom>
        </p:spPr>
        <p:txBody>
          <a:bodyPr anchor="b"/>
          <a:lstStyle>
            <a:lvl1pPr>
              <a:defRPr sz="989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2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79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2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28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34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ADADEDA-A891-4533-B698-C3F52D37E910}"/>
              </a:ext>
            </a:extLst>
          </p:cNvPr>
          <p:cNvCxnSpPr>
            <a:cxnSpLocks/>
          </p:cNvCxnSpPr>
          <p:nvPr userDrawn="1"/>
        </p:nvCxnSpPr>
        <p:spPr>
          <a:xfrm>
            <a:off x="866731" y="10056659"/>
            <a:ext cx="16485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Zástupný symbol pro obsah 5">
            <a:extLst>
              <a:ext uri="{FF2B5EF4-FFF2-40B4-BE49-F238E27FC236}">
                <a16:creationId xmlns:a16="http://schemas.microsoft.com/office/drawing/2014/main" id="{40038B71-B38C-4117-90B0-8B7D76A7F0C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28180" y="9403992"/>
            <a:ext cx="1305243" cy="1305335"/>
          </a:xfrm>
          <a:prstGeom prst="rect">
            <a:avLst/>
          </a:prstGeom>
        </p:spPr>
      </p:pic>
      <p:sp>
        <p:nvSpPr>
          <p:cNvPr id="10" name="object 35">
            <a:extLst>
              <a:ext uri="{FF2B5EF4-FFF2-40B4-BE49-F238E27FC236}">
                <a16:creationId xmlns:a16="http://schemas.microsoft.com/office/drawing/2014/main" id="{E6F024E8-B807-4260-AB14-E12C9BACBDF3}"/>
              </a:ext>
            </a:extLst>
          </p:cNvPr>
          <p:cNvSpPr/>
          <p:nvPr userDrawn="1"/>
        </p:nvSpPr>
        <p:spPr>
          <a:xfrm>
            <a:off x="0" y="0"/>
            <a:ext cx="20104100" cy="1576934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C551D88-313F-4E9F-A50F-CD4813224B22}"/>
              </a:ext>
            </a:extLst>
          </p:cNvPr>
          <p:cNvSpPr txBox="1"/>
          <p:nvPr userDrawn="1"/>
        </p:nvSpPr>
        <p:spPr>
          <a:xfrm>
            <a:off x="495946" y="1968285"/>
            <a:ext cx="8384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AD13AF40-CD37-4305-8B60-26E85D83602E}"/>
              </a:ext>
            </a:extLst>
          </p:cNvPr>
          <p:cNvSpPr txBox="1">
            <a:spLocks/>
          </p:cNvSpPr>
          <p:nvPr userDrawn="1"/>
        </p:nvSpPr>
        <p:spPr>
          <a:xfrm>
            <a:off x="12771120" y="10296577"/>
            <a:ext cx="4820172" cy="825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5750" b="1">
                <a:latin typeface="Gill Sans MT"/>
                <a:ea typeface="+mj-ea"/>
                <a:cs typeface="Gill Sans MT"/>
              </a:defRPr>
            </a:lvl1pPr>
          </a:lstStyle>
          <a:p>
            <a:r>
              <a:rPr lang="cs-CZ" sz="4000" kern="0" dirty="0">
                <a:latin typeface="Gill Sans"/>
              </a:rPr>
              <a:t>Univerzita Karlova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0C2194D-84FF-4792-AA2C-38ACA762CCA1}"/>
              </a:ext>
            </a:extLst>
          </p:cNvPr>
          <p:cNvSpPr txBox="1">
            <a:spLocks/>
          </p:cNvSpPr>
          <p:nvPr userDrawn="1"/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3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762289" y="9936215"/>
            <a:ext cx="28483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1. 2. 2022, Praha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27529" y="1104900"/>
            <a:ext cx="9484659" cy="54673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cs-CZ" sz="2800" b="1" dirty="0"/>
              <a:t>Páté</a:t>
            </a:r>
            <a:endParaRPr lang="cs-CZ" sz="2400" b="1" dirty="0"/>
          </a:p>
          <a:p>
            <a:pPr algn="ctr"/>
            <a:r>
              <a:rPr lang="cs-CZ" sz="4000" b="1" dirty="0"/>
              <a:t>Trendy v digitálním vzdělávání na VŠ</a:t>
            </a:r>
            <a:endParaRPr lang="cs-CZ" sz="2000" b="1" dirty="0"/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algn="ctr"/>
            <a:r>
              <a:rPr lang="cs-CZ" sz="2400" b="1" dirty="0"/>
              <a:t>Specifický cíl C1 </a:t>
            </a:r>
            <a:r>
              <a:rPr lang="cs-CZ" sz="2400" dirty="0"/>
              <a:t>Výzvy MŠMT v rámci Národního plánu obnovy </a:t>
            </a:r>
          </a:p>
          <a:p>
            <a:pPr algn="ctr"/>
            <a:r>
              <a:rPr lang="cs-CZ" sz="2400" dirty="0"/>
              <a:t>pro oblast vysokých škol pro roky 2022-2024:</a:t>
            </a:r>
          </a:p>
          <a:p>
            <a:pPr algn="ctr"/>
            <a:endParaRPr lang="cs-CZ" sz="2400" b="1" dirty="0"/>
          </a:p>
          <a:p>
            <a:pPr algn="ctr"/>
            <a:endParaRPr lang="cs-CZ" sz="1000" b="1" dirty="0"/>
          </a:p>
          <a:p>
            <a:pPr algn="ctr"/>
            <a:r>
              <a:rPr lang="cs-CZ" sz="4000" b="1" dirty="0">
                <a:solidFill>
                  <a:srgbClr val="C00000"/>
                </a:solidFill>
              </a:rPr>
              <a:t>Zlepšení prostupnosti vzdělání na úrovni vysokých škol pomocí mikrocertifikátů (micro-credentials)</a:t>
            </a:r>
          </a:p>
          <a:p>
            <a:pPr algn="ctr"/>
            <a:endParaRPr lang="cs-CZ" sz="4000" b="1" dirty="0"/>
          </a:p>
          <a:p>
            <a:pPr algn="ctr"/>
            <a:endParaRPr lang="cs-CZ" b="1" dirty="0"/>
          </a:p>
          <a:p>
            <a:pPr algn="ctr"/>
            <a:endParaRPr lang="cs-CZ" sz="1800" b="1" dirty="0"/>
          </a:p>
          <a:p>
            <a:pPr algn="ctr"/>
            <a:r>
              <a:rPr lang="cs-CZ" sz="2000" dirty="0"/>
              <a:t> 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6312" y="9936215"/>
            <a:ext cx="661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Doc. RNDr. Markéta Martínková, Ph.D.</a:t>
            </a:r>
          </a:p>
        </p:txBody>
      </p:sp>
    </p:spTree>
    <p:extLst>
      <p:ext uri="{BB962C8B-B14F-4D97-AF65-F5344CB8AC3E}">
        <p14:creationId xmlns:p14="http://schemas.microsoft.com/office/powerpoint/2010/main" val="165456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2157" y="372102"/>
            <a:ext cx="17339786" cy="1028596"/>
          </a:xfrm>
        </p:spPr>
        <p:txBody>
          <a:bodyPr anchor="ctr" anchorCtr="0"/>
          <a:lstStyle/>
          <a:p>
            <a:pPr algn="ctr"/>
            <a:r>
              <a:rPr lang="cs-CZ" sz="5400" b="1" dirty="0">
                <a:solidFill>
                  <a:schemeClr val="bg1"/>
                </a:solidFill>
              </a:rPr>
              <a:t>Podstata SC C1</a:t>
            </a:r>
            <a:endParaRPr lang="cs-CZ" sz="36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51506" y="1569720"/>
            <a:ext cx="18950894" cy="8458200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28700" lvl="1" indent="-571500">
              <a:buFont typeface="Arial" panose="020B0604020202020204" pitchFamily="34" charset="0"/>
              <a:buChar char="•"/>
            </a:pPr>
            <a:endParaRPr lang="cs-CZ" sz="4000" dirty="0"/>
          </a:p>
          <a:p>
            <a:endParaRPr lang="cs-CZ" sz="4200" dirty="0"/>
          </a:p>
          <a:p>
            <a:endParaRPr lang="cs-CZ" sz="4200" dirty="0"/>
          </a:p>
          <a:p>
            <a:endParaRPr lang="cs-CZ" sz="4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2147" y="2350635"/>
            <a:ext cx="18650253" cy="68963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15963"/>
            <a:r>
              <a:rPr lang="cs-CZ" sz="4400" dirty="0"/>
              <a:t>Zaměření na: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cs-CZ" sz="2400" dirty="0"/>
          </a:p>
          <a:p>
            <a:pPr marL="742950" indent="-742950">
              <a:buFont typeface="Wingdings" panose="05000000000000000000" pitchFamily="2" charset="2"/>
              <a:buChar char="ü"/>
            </a:pPr>
            <a:r>
              <a:rPr lang="cs-CZ" sz="3600" u="sng" dirty="0"/>
              <a:t>zlepšení prostupnosti vzdělání </a:t>
            </a:r>
            <a:r>
              <a:rPr lang="cs-CZ" sz="3600" dirty="0"/>
              <a:t>na úrovni VŠ pomocí mikrocertifikátů (micro-credentials) </a:t>
            </a:r>
          </a:p>
          <a:p>
            <a:pPr marL="742950" indent="-742950">
              <a:buFont typeface="Wingdings" panose="05000000000000000000" pitchFamily="2" charset="2"/>
              <a:buChar char="ü"/>
            </a:pPr>
            <a:endParaRPr lang="cs-CZ" sz="3600" dirty="0"/>
          </a:p>
          <a:p>
            <a:pPr marL="742950" indent="-742950">
              <a:buFont typeface="Wingdings" panose="05000000000000000000" pitchFamily="2" charset="2"/>
              <a:buChar char="ü"/>
            </a:pPr>
            <a:r>
              <a:rPr lang="cs-CZ" sz="3600" u="sng" dirty="0"/>
              <a:t>digitalizaci činností </a:t>
            </a:r>
            <a:r>
              <a:rPr lang="cs-CZ" sz="3600" dirty="0"/>
              <a:t>přímo souvisejících se zajištěním vzdělávací činnosti a administrativních úkonů spojených se studijní agendou. </a:t>
            </a:r>
          </a:p>
          <a:p>
            <a:pPr marL="1431925" indent="-571500">
              <a:buFont typeface="Wingdings" panose="05000000000000000000" pitchFamily="2" charset="2"/>
              <a:buChar char="ü"/>
            </a:pPr>
            <a:endParaRPr lang="cs-CZ" sz="4000" dirty="0"/>
          </a:p>
          <a:p>
            <a:pPr marL="860425"/>
            <a:r>
              <a:rPr lang="cs-CZ" sz="3200" dirty="0"/>
              <a:t>Zapojení: 					</a:t>
            </a:r>
            <a:r>
              <a:rPr lang="cs-CZ" sz="3200" b="1" dirty="0"/>
              <a:t>všechny veřejné VŠ</a:t>
            </a:r>
          </a:p>
          <a:p>
            <a:pPr marL="1431925" indent="-571500">
              <a:buFont typeface="Wingdings" panose="05000000000000000000" pitchFamily="2" charset="2"/>
              <a:buChar char="ü"/>
            </a:pPr>
            <a:endParaRPr lang="cs-CZ" sz="3200" dirty="0"/>
          </a:p>
          <a:p>
            <a:pPr marL="860425"/>
            <a:r>
              <a:rPr lang="cs-CZ" sz="3200" dirty="0"/>
              <a:t>Celková lokace:			</a:t>
            </a:r>
            <a:r>
              <a:rPr lang="cs-CZ" sz="3200" b="1" dirty="0"/>
              <a:t>51 mil.</a:t>
            </a:r>
          </a:p>
          <a:p>
            <a:pPr marL="1431925" indent="-571500">
              <a:buFont typeface="Wingdings" panose="05000000000000000000" pitchFamily="2" charset="2"/>
              <a:buChar char="ü"/>
            </a:pPr>
            <a:endParaRPr lang="cs-CZ" sz="3200" dirty="0"/>
          </a:p>
          <a:p>
            <a:pPr marL="860425"/>
            <a:r>
              <a:rPr lang="cs-CZ" sz="3200" dirty="0"/>
              <a:t>Realizace projektu:		</a:t>
            </a:r>
            <a:r>
              <a:rPr lang="cs-CZ" sz="3200" b="1" dirty="0"/>
              <a:t>1. 4. 2022 - 30. 6. 2024 </a:t>
            </a:r>
            <a:r>
              <a:rPr lang="cs-CZ" sz="3200" dirty="0"/>
              <a:t>(indikátory sledovány do 30. 6. 2026)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17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ccessful shoot darts target aim icon on white Vector Image">
            <a:extLst>
              <a:ext uri="{FF2B5EF4-FFF2-40B4-BE49-F238E27FC236}">
                <a16:creationId xmlns:a16="http://schemas.microsoft.com/office/drawing/2014/main" id="{386E3F14-8B9F-423B-89D9-199C3C1740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1"/>
          <a:stretch/>
        </p:blipFill>
        <p:spPr bwMode="auto">
          <a:xfrm>
            <a:off x="14630400" y="1569720"/>
            <a:ext cx="5473700" cy="557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2157" y="387304"/>
            <a:ext cx="17339786" cy="1028596"/>
          </a:xfrm>
        </p:spPr>
        <p:txBody>
          <a:bodyPr anchor="ctr"/>
          <a:lstStyle/>
          <a:p>
            <a:pPr algn="ctr"/>
            <a:r>
              <a:rPr lang="cs-CZ" sz="5400" b="1" dirty="0">
                <a:solidFill>
                  <a:schemeClr val="bg1"/>
                </a:solidFill>
              </a:rPr>
              <a:t>SC C1 - dílčí cíle</a:t>
            </a:r>
            <a:endParaRPr lang="cs-CZ" sz="36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51506" y="1569720"/>
            <a:ext cx="18950894" cy="8458200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2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cs-CZ" sz="4000" dirty="0"/>
          </a:p>
          <a:p>
            <a:endParaRPr lang="cs-CZ" sz="4200" dirty="0"/>
          </a:p>
          <a:p>
            <a:endParaRPr lang="cs-CZ" sz="4200" dirty="0"/>
          </a:p>
          <a:p>
            <a:endParaRPr lang="cs-CZ" sz="4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71869" y="2490113"/>
            <a:ext cx="18688339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r>
              <a:rPr lang="cs-CZ" sz="3200" b="1" u="sng" dirty="0"/>
              <a:t>Analýza současného stavu v oblasti dokladů 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(osvědčení, certifikátů, potvrzení atp.) o absolvování kurzů zaměřených na </a:t>
            </a:r>
            <a:r>
              <a:rPr lang="cs-CZ" sz="3200" dirty="0" err="1">
                <a:solidFill>
                  <a:schemeClr val="bg1">
                    <a:lumMod val="65000"/>
                  </a:schemeClr>
                </a:solidFill>
              </a:rPr>
              <a:t>upskilling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sz="3200" dirty="0" err="1">
                <a:solidFill>
                  <a:schemeClr val="bg1">
                    <a:lumMod val="65000"/>
                  </a:schemeClr>
                </a:solidFill>
              </a:rPr>
              <a:t>reskilling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, kurzů CŽV atp. vydávaných VŠ s cílem identifikovat nejlepší praxi </a:t>
            </a: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endParaRPr lang="cs-CZ" sz="1000" dirty="0">
              <a:solidFill>
                <a:schemeClr val="bg1">
                  <a:lumMod val="65000"/>
                </a:schemeClr>
              </a:solidFill>
            </a:endParaRP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r>
              <a:rPr lang="cs-CZ" sz="3200" b="1" u="sng" dirty="0"/>
              <a:t>Analýza nejlepších zahraničních zkušeností a standardů 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ve sledované oblasti</a:t>
            </a: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endParaRPr lang="cs-CZ" sz="1000" dirty="0">
              <a:solidFill>
                <a:schemeClr val="bg1">
                  <a:lumMod val="65000"/>
                </a:schemeClr>
              </a:solidFill>
            </a:endParaRP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r>
              <a:rPr lang="cs-CZ" sz="3200" b="1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ávrh</a:t>
            </a:r>
            <a:r>
              <a:rPr lang="cs-CZ" sz="3200" dirty="0"/>
              <a:t> </a:t>
            </a:r>
            <a:r>
              <a:rPr lang="cs-CZ" sz="3200" b="1" u="sng" dirty="0"/>
              <a:t>jednotné podoby certifikátu 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dle požadavků kladených na mikrocertifikáty na evropské úrovni. </a:t>
            </a: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endParaRPr lang="cs-CZ" sz="1000" dirty="0">
              <a:solidFill>
                <a:schemeClr val="bg1">
                  <a:lumMod val="65000"/>
                </a:schemeClr>
              </a:solidFill>
            </a:endParaRP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r>
              <a:rPr lang="cs-CZ" sz="3200" b="1" dirty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říprava</a:t>
            </a:r>
            <a:r>
              <a:rPr lang="cs-CZ" sz="3200" dirty="0"/>
              <a:t> </a:t>
            </a:r>
            <a:r>
              <a:rPr lang="cs-CZ" sz="3200" b="1" u="sng" dirty="0"/>
              <a:t>metodiky</a:t>
            </a:r>
            <a:r>
              <a:rPr lang="cs-CZ" sz="3200" dirty="0"/>
              <a:t> 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v oblasti uznávání stávajícího vzdělání v kurzech, které budou naplňovat požadavky na mikrocertifikáty na evropské úrovni.</a:t>
            </a: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endParaRPr lang="cs-CZ" sz="1000" dirty="0">
              <a:solidFill>
                <a:schemeClr val="bg1">
                  <a:lumMod val="65000"/>
                </a:schemeClr>
              </a:solidFill>
            </a:endParaRP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r>
              <a:rPr lang="cs-CZ" sz="3200" b="1" u="sng" dirty="0"/>
              <a:t>Sjednocení výstupů jednotlivých forem krátkodobého vzdělání 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pomocí kreditového systému ECTS (stanovení náročnosti kurzů v souladu s požadavky ECTS) u existujících kurzů </a:t>
            </a: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endParaRPr lang="cs-CZ" sz="1000" dirty="0">
              <a:solidFill>
                <a:schemeClr val="bg1">
                  <a:lumMod val="65000"/>
                </a:schemeClr>
              </a:solidFill>
            </a:endParaRP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r>
              <a:rPr lang="cs-CZ" sz="3200" b="1" dirty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ytvoření</a:t>
            </a:r>
            <a:r>
              <a:rPr lang="cs-CZ" sz="3200" u="sng" dirty="0"/>
              <a:t> </a:t>
            </a:r>
            <a:r>
              <a:rPr lang="cs-CZ" sz="3200" b="1" u="sng" dirty="0"/>
              <a:t>společného online katalog kurzů 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naplňujících požadavky kladené na mikrocertifikáty, nabízených českými veřejnými vysokými školami. </a:t>
            </a: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endParaRPr lang="cs-CZ" sz="1000" dirty="0">
              <a:solidFill>
                <a:schemeClr val="bg1">
                  <a:lumMod val="65000"/>
                </a:schemeClr>
              </a:solidFill>
            </a:endParaRPr>
          </a:p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r>
              <a:rPr lang="cs-CZ" sz="3200" b="1" dirty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ytvoření a pilotní ověření funkčnosti </a:t>
            </a:r>
            <a:r>
              <a:rPr lang="cs-CZ" sz="3200" b="1" u="sng" dirty="0"/>
              <a:t>jednotného systému určeného pro ověřování výsledků menších forem vzdělání na vysokých školách</a:t>
            </a:r>
            <a:r>
              <a:rPr lang="cs-CZ" sz="3200" dirty="0"/>
              <a:t>. 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Založen na technologii blockchain (</a:t>
            </a:r>
            <a:r>
              <a:rPr lang="cs-CZ" sz="3200" dirty="0" err="1">
                <a:solidFill>
                  <a:schemeClr val="bg1">
                    <a:lumMod val="65000"/>
                  </a:schemeClr>
                </a:solidFill>
              </a:rPr>
              <a:t>EBSI</a:t>
            </a: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), případně bude využívat systém uznávání certifikátů v rámci </a:t>
            </a:r>
            <a:r>
              <a:rPr lang="cs-CZ" sz="3200" dirty="0" err="1">
                <a:solidFill>
                  <a:schemeClr val="bg1">
                    <a:lumMod val="65000"/>
                  </a:schemeClr>
                </a:solidFill>
              </a:rPr>
              <a:t>Europass</a:t>
            </a:r>
            <a:r>
              <a:rPr lang="cs-CZ" sz="3200" dirty="0"/>
              <a:t>. 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9461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7060" y="387304"/>
            <a:ext cx="17339786" cy="1028596"/>
          </a:xfrm>
        </p:spPr>
        <p:txBody>
          <a:bodyPr anchor="ctr"/>
          <a:lstStyle/>
          <a:p>
            <a:pPr algn="ctr"/>
            <a:r>
              <a:rPr lang="cs-CZ" sz="5400" b="1" dirty="0">
                <a:solidFill>
                  <a:schemeClr val="bg1"/>
                </a:solidFill>
              </a:rPr>
              <a:t>SC C1 - dílčí výstupy</a:t>
            </a:r>
            <a:endParaRPr lang="cs-CZ" sz="36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51506" y="1569720"/>
            <a:ext cx="18950894" cy="8458200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2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cs-CZ" sz="4000" dirty="0"/>
          </a:p>
          <a:p>
            <a:endParaRPr lang="cs-CZ" sz="4200" dirty="0"/>
          </a:p>
          <a:p>
            <a:endParaRPr lang="cs-CZ" sz="4200" dirty="0"/>
          </a:p>
          <a:p>
            <a:endParaRPr lang="cs-CZ" sz="4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71870" y="2505611"/>
            <a:ext cx="18330530" cy="786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Aft>
                <a:spcPts val="30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cs-CZ" sz="3200" dirty="0"/>
              <a:t> </a:t>
            </a:r>
            <a:r>
              <a:rPr lang="cs-CZ" sz="3200" b="1" u="sng" dirty="0"/>
              <a:t>Analýza</a:t>
            </a:r>
            <a:r>
              <a:rPr lang="cs-CZ" sz="3200" dirty="0"/>
              <a:t> současného stavu na národní úrovni. (</a:t>
            </a:r>
            <a:r>
              <a:rPr lang="cs-CZ" sz="3200" b="1" dirty="0">
                <a:solidFill>
                  <a:srgbClr val="FF0000"/>
                </a:solidFill>
              </a:rPr>
              <a:t>dílčí cíl - DC 1</a:t>
            </a:r>
            <a:r>
              <a:rPr lang="cs-CZ" sz="3200" dirty="0"/>
              <a:t>) </a:t>
            </a:r>
          </a:p>
          <a:p>
            <a:pPr marL="342900" indent="-342900">
              <a:spcAft>
                <a:spcPts val="30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cs-CZ" sz="3200" dirty="0"/>
              <a:t> </a:t>
            </a:r>
            <a:r>
              <a:rPr lang="cs-CZ" sz="3200" b="1" u="sng" dirty="0"/>
              <a:t>Analýza</a:t>
            </a:r>
            <a:r>
              <a:rPr lang="cs-CZ" sz="3200" dirty="0"/>
              <a:t> současného stavu na evropské/mezinárodní úrovni. (</a:t>
            </a:r>
            <a:r>
              <a:rPr lang="cs-CZ" sz="3200" b="1" dirty="0">
                <a:solidFill>
                  <a:srgbClr val="FF0000"/>
                </a:solidFill>
              </a:rPr>
              <a:t>DC 2</a:t>
            </a:r>
            <a:r>
              <a:rPr lang="cs-CZ" sz="3200" dirty="0"/>
              <a:t>) </a:t>
            </a:r>
          </a:p>
          <a:p>
            <a:pPr marL="342900" indent="-342900">
              <a:spcAft>
                <a:spcPts val="30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cs-CZ" sz="3200" dirty="0"/>
              <a:t> </a:t>
            </a:r>
            <a:r>
              <a:rPr lang="cs-CZ" sz="3200" b="1" u="sng" dirty="0"/>
              <a:t>Jednotná podoba </a:t>
            </a:r>
            <a:r>
              <a:rPr lang="cs-CZ" sz="3200" b="1" u="sng" dirty="0" err="1"/>
              <a:t>mikrocertifikátu</a:t>
            </a:r>
            <a:r>
              <a:rPr lang="cs-CZ" sz="3200" dirty="0"/>
              <a:t>. (</a:t>
            </a:r>
            <a:r>
              <a:rPr lang="cs-CZ" sz="3200" b="1" dirty="0">
                <a:solidFill>
                  <a:srgbClr val="FF0000"/>
                </a:solidFill>
              </a:rPr>
              <a:t>DC 3</a:t>
            </a:r>
            <a:r>
              <a:rPr lang="cs-CZ" sz="3200" dirty="0"/>
              <a:t>)</a:t>
            </a:r>
          </a:p>
          <a:p>
            <a:pPr marL="342900" indent="-342900">
              <a:spcAft>
                <a:spcPts val="30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cs-CZ" sz="3200" dirty="0"/>
              <a:t> </a:t>
            </a:r>
            <a:r>
              <a:rPr lang="cs-CZ" sz="3200" b="1" u="sng" dirty="0"/>
              <a:t>Metodika</a:t>
            </a:r>
            <a:r>
              <a:rPr lang="cs-CZ" sz="3200" dirty="0"/>
              <a:t> v oblasti uznávání vzdělání doloženého </a:t>
            </a:r>
            <a:r>
              <a:rPr lang="cs-CZ" sz="3200" dirty="0" err="1"/>
              <a:t>mikrocertifikátem</a:t>
            </a:r>
            <a:r>
              <a:rPr lang="cs-CZ" sz="3200" dirty="0"/>
              <a:t>. (</a:t>
            </a:r>
            <a:r>
              <a:rPr lang="cs-CZ" sz="3200" b="1" dirty="0">
                <a:solidFill>
                  <a:srgbClr val="FF0000"/>
                </a:solidFill>
              </a:rPr>
              <a:t>DC 4 </a:t>
            </a:r>
            <a:r>
              <a:rPr lang="cs-CZ" sz="3200" b="1" dirty="0"/>
              <a:t>a</a:t>
            </a:r>
            <a:r>
              <a:rPr lang="cs-CZ" sz="3200" b="1" dirty="0">
                <a:solidFill>
                  <a:srgbClr val="FF0000"/>
                </a:solidFill>
              </a:rPr>
              <a:t> 5</a:t>
            </a:r>
            <a:r>
              <a:rPr lang="cs-CZ" sz="3200" dirty="0"/>
              <a:t>) </a:t>
            </a:r>
          </a:p>
          <a:p>
            <a:pPr marL="342900" indent="-342900">
              <a:spcAft>
                <a:spcPts val="30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cs-CZ" sz="3200" dirty="0"/>
              <a:t> </a:t>
            </a:r>
            <a:r>
              <a:rPr lang="cs-CZ" sz="3200" b="1" u="sng" dirty="0"/>
              <a:t>Společný online katalog kurzů</a:t>
            </a:r>
            <a:r>
              <a:rPr lang="cs-CZ" sz="3200" dirty="0"/>
              <a:t>, které naplňují požadavky kladené na mikrocertifikáty, nabízených vysokými  školami (a mezistupeň – datový sklad). (</a:t>
            </a:r>
            <a:r>
              <a:rPr lang="cs-CZ" sz="3200" b="1" dirty="0">
                <a:solidFill>
                  <a:srgbClr val="FF0000"/>
                </a:solidFill>
              </a:rPr>
              <a:t>DC 6</a:t>
            </a:r>
            <a:r>
              <a:rPr lang="cs-CZ" sz="3200" dirty="0"/>
              <a:t>)</a:t>
            </a:r>
          </a:p>
          <a:p>
            <a:pPr marL="342900" indent="-342900">
              <a:spcAft>
                <a:spcPts val="30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cs-CZ" sz="3200" dirty="0"/>
              <a:t> </a:t>
            </a:r>
            <a:r>
              <a:rPr lang="cs-CZ" sz="3200" b="1" u="sng" dirty="0"/>
              <a:t>Informační systém pro ověřování výsledků </a:t>
            </a:r>
            <a:r>
              <a:rPr lang="cs-CZ" sz="3200" dirty="0"/>
              <a:t>menších forem vzdělání na VŠ (včetně repozitáře). (</a:t>
            </a:r>
            <a:r>
              <a:rPr lang="cs-CZ" sz="3200" b="1" dirty="0">
                <a:solidFill>
                  <a:srgbClr val="FF0000"/>
                </a:solidFill>
              </a:rPr>
              <a:t>DC 7</a:t>
            </a:r>
            <a:r>
              <a:rPr lang="cs-CZ" sz="3200" dirty="0"/>
              <a:t>)</a:t>
            </a:r>
          </a:p>
          <a:p>
            <a:pPr marL="342900" indent="-342900">
              <a:spcAft>
                <a:spcPts val="300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cs-CZ" sz="3200" dirty="0"/>
              <a:t> </a:t>
            </a:r>
            <a:r>
              <a:rPr lang="cs-CZ" sz="3200" b="1" u="sng" dirty="0"/>
              <a:t>Jednotné doklady o absolvování kurzů </a:t>
            </a:r>
            <a:r>
              <a:rPr lang="cs-CZ" sz="3200" dirty="0"/>
              <a:t>vytvořené u již existujících kurzů. (</a:t>
            </a:r>
            <a:r>
              <a:rPr lang="cs-CZ" sz="3200" b="1" dirty="0">
                <a:solidFill>
                  <a:srgbClr val="FF0000"/>
                </a:solidFill>
              </a:rPr>
              <a:t>DC 5</a:t>
            </a:r>
            <a:r>
              <a:rPr lang="cs-CZ" sz="3200" dirty="0"/>
              <a:t> a </a:t>
            </a:r>
            <a:r>
              <a:rPr lang="cs-CZ" sz="3200" b="1" dirty="0">
                <a:solidFill>
                  <a:srgbClr val="FF0000"/>
                </a:solidFill>
              </a:rPr>
              <a:t>3</a:t>
            </a:r>
            <a:r>
              <a:rPr lang="cs-CZ" sz="3200" dirty="0"/>
              <a:t>)</a:t>
            </a:r>
          </a:p>
          <a:p>
            <a:pPr lvl="1">
              <a:spcBef>
                <a:spcPts val="1200"/>
              </a:spcBef>
            </a:pPr>
            <a:endParaRPr lang="cs-CZ" sz="2800" dirty="0"/>
          </a:p>
          <a:p>
            <a:endParaRPr lang="cs-CZ" dirty="0"/>
          </a:p>
        </p:txBody>
      </p:sp>
      <p:pic>
        <p:nvPicPr>
          <p:cNvPr id="2050" name="Picture 2" descr="Output Free Icon of Windows 8 Icon">
            <a:extLst>
              <a:ext uri="{FF2B5EF4-FFF2-40B4-BE49-F238E27FC236}">
                <a16:creationId xmlns:a16="http://schemas.microsoft.com/office/drawing/2014/main" id="{492D60B3-350C-41E0-8A14-E17B1D5C0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0564" y="1695140"/>
            <a:ext cx="4563414" cy="456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67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7060" y="387304"/>
            <a:ext cx="17339786" cy="1028596"/>
          </a:xfrm>
        </p:spPr>
        <p:txBody>
          <a:bodyPr anchor="ctr"/>
          <a:lstStyle/>
          <a:p>
            <a:pPr algn="ctr"/>
            <a:r>
              <a:rPr lang="cs-CZ" sz="5400" b="1" dirty="0">
                <a:solidFill>
                  <a:schemeClr val="bg1"/>
                </a:solidFill>
              </a:rPr>
              <a:t>Pojem mikrocertifikát a jeho pojetí v SC C1</a:t>
            </a:r>
            <a:endParaRPr lang="cs-CZ" sz="36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44500" y="345539"/>
            <a:ext cx="18950894" cy="8458200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2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cs-CZ" sz="4000" dirty="0"/>
          </a:p>
          <a:p>
            <a:endParaRPr lang="cs-CZ" sz="4200" dirty="0"/>
          </a:p>
          <a:p>
            <a:endParaRPr lang="cs-CZ" sz="4200" dirty="0"/>
          </a:p>
          <a:p>
            <a:endParaRPr lang="cs-CZ" sz="4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71870" y="2505611"/>
            <a:ext cx="1878773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cs-CZ" sz="4000" b="0" i="0" dirty="0">
                <a:solidFill>
                  <a:srgbClr val="171616"/>
                </a:solidFill>
                <a:effectLst/>
                <a:latin typeface="Calibri" panose="020F0502020204030204" pitchFamily="34" charset="0"/>
              </a:rPr>
              <a:t>​</a:t>
            </a:r>
            <a:r>
              <a:rPr lang="cs-CZ" sz="4000" b="0" i="0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Soustředění jen na půdu VŠ  </a:t>
            </a:r>
            <a:r>
              <a:rPr lang="cs-CZ" sz="4000" b="1" i="0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x</a:t>
            </a:r>
            <a:r>
              <a:rPr lang="cs-CZ" sz="4000" b="0" i="0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 </a:t>
            </a:r>
            <a:r>
              <a:rPr lang="cs-CZ" sz="4000" b="0" i="1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určitá nesystémovost ve srovnání se současným pojetím EK</a:t>
            </a:r>
          </a:p>
          <a:p>
            <a:pPr fontAlgn="base"/>
            <a:endParaRPr lang="cs-CZ" sz="3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4000" dirty="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lang="cs-CZ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efinice výsledků učení vázána na národní resp. evropský rámec kvalifikací (N resp. </a:t>
            </a:r>
            <a:r>
              <a:rPr lang="cs-CZ" sz="4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EQF</a:t>
            </a:r>
            <a:r>
              <a:rPr lang="cs-CZ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cs-CZ" sz="4000" i="0" u="none" strike="noStrike" dirty="0">
              <a:solidFill>
                <a:srgbClr val="171616"/>
              </a:solidFill>
              <a:latin typeface="Gill Sans MT" panose="020B0502020104020203" pitchFamily="34" charset="-18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cs-CZ" sz="4000" b="0" i="0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Sjednocení pod systémem ECTS			 1 (?)    -    30/59 (?)</a:t>
            </a:r>
            <a:r>
              <a:rPr lang="en-US" sz="4000" b="0" i="0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​</a:t>
            </a:r>
            <a:endParaRPr lang="cs-CZ" sz="4000" b="0" i="0" dirty="0">
              <a:solidFill>
                <a:srgbClr val="171616"/>
              </a:solidFill>
              <a:effectLst/>
              <a:latin typeface="Gill Sans MT" panose="020B0502020104020203" pitchFamily="34" charset="-18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cs-CZ" sz="4000" dirty="0">
              <a:solidFill>
                <a:srgbClr val="171616"/>
              </a:solidFill>
              <a:latin typeface="Gill Sans MT" panose="020B0502020104020203" pitchFamily="34" charset="-18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4000" b="0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Vzdělávání v rámci </a:t>
            </a:r>
            <a:r>
              <a:rPr lang="cs-CZ" sz="4000" b="0" i="1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podmnožiny</a:t>
            </a:r>
            <a:r>
              <a:rPr lang="cs-CZ" sz="4000" b="0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 kurzů </a:t>
            </a:r>
            <a:r>
              <a:rPr lang="cs-CZ" sz="4000" b="0" dirty="0" err="1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CŽV</a:t>
            </a:r>
            <a:endParaRPr lang="cs-CZ" sz="4000" dirty="0">
              <a:solidFill>
                <a:srgbClr val="171616"/>
              </a:solidFill>
              <a:latin typeface="Gill Sans MT" panose="020B0502020104020203" pitchFamily="34" charset="-18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cs-CZ" sz="3000" dirty="0">
              <a:solidFill>
                <a:srgbClr val="171616"/>
              </a:solidFill>
              <a:latin typeface="Gill Sans MT" panose="020B0502020104020203" pitchFamily="34" charset="-18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cs-CZ" sz="4000" b="1" i="0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Hledání vhodné cesty zajištění kvality</a:t>
            </a:r>
            <a:endParaRPr lang="cs-CZ" sz="3600" b="1" dirty="0"/>
          </a:p>
          <a:p>
            <a:endParaRPr lang="cs-CZ" dirty="0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8AD213B0-FB16-48D2-A901-7DE41E9246ED}"/>
              </a:ext>
            </a:extLst>
          </p:cNvPr>
          <p:cNvSpPr/>
          <p:nvPr/>
        </p:nvSpPr>
        <p:spPr>
          <a:xfrm>
            <a:off x="11572055" y="5444877"/>
            <a:ext cx="7955442" cy="423877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B5735A3-33CE-482E-BF83-7992FC679AAC}"/>
              </a:ext>
            </a:extLst>
          </p:cNvPr>
          <p:cNvSpPr txBox="1"/>
          <p:nvPr/>
        </p:nvSpPr>
        <p:spPr>
          <a:xfrm>
            <a:off x="11989484" y="9098877"/>
            <a:ext cx="3001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solidFill>
                  <a:srgbClr val="002060"/>
                </a:solidFill>
              </a:rPr>
              <a:t>CŽV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BBA078DA-6B54-42C2-9043-674E06B07C6C}"/>
              </a:ext>
            </a:extLst>
          </p:cNvPr>
          <p:cNvSpPr/>
          <p:nvPr/>
        </p:nvSpPr>
        <p:spPr>
          <a:xfrm>
            <a:off x="14670157" y="6182139"/>
            <a:ext cx="4253947" cy="2202004"/>
          </a:xfrm>
          <a:prstGeom prst="ellipse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A1ED241-7C4C-4C3E-AB06-51BCBA4B5B70}"/>
              </a:ext>
            </a:extLst>
          </p:cNvPr>
          <p:cNvSpPr txBox="1"/>
          <p:nvPr/>
        </p:nvSpPr>
        <p:spPr>
          <a:xfrm>
            <a:off x="14670154" y="6688214"/>
            <a:ext cx="4168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Kury vedoucí k </a:t>
            </a:r>
            <a:r>
              <a:rPr lang="cs-CZ" sz="3200" b="1" dirty="0" err="1"/>
              <a:t>mikrocertifikátům</a:t>
            </a:r>
            <a:endParaRPr lang="cs-CZ" sz="3200" b="1" dirty="0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D766EC81-4111-4F09-8942-701EE39FB68C}"/>
              </a:ext>
            </a:extLst>
          </p:cNvPr>
          <p:cNvSpPr/>
          <p:nvPr/>
        </p:nvSpPr>
        <p:spPr>
          <a:xfrm>
            <a:off x="12241484" y="6519834"/>
            <a:ext cx="1759238" cy="1077219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U</a:t>
            </a:r>
            <a:r>
              <a:rPr lang="en-US" sz="3200" b="1" dirty="0">
                <a:solidFill>
                  <a:schemeClr val="tx1"/>
                </a:solidFill>
              </a:rPr>
              <a:t>3</a:t>
            </a:r>
            <a:r>
              <a:rPr lang="cs-CZ" sz="3200" b="1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E624A256-59AC-4A72-A45D-4DABCFA7C031}"/>
              </a:ext>
            </a:extLst>
          </p:cNvPr>
          <p:cNvSpPr/>
          <p:nvPr/>
        </p:nvSpPr>
        <p:spPr>
          <a:xfrm>
            <a:off x="13955986" y="8381052"/>
            <a:ext cx="3001616" cy="1077219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zájmové kurzy</a:t>
            </a:r>
          </a:p>
        </p:txBody>
      </p:sp>
    </p:spTree>
    <p:extLst>
      <p:ext uri="{BB962C8B-B14F-4D97-AF65-F5344CB8AC3E}">
        <p14:creationId xmlns:p14="http://schemas.microsoft.com/office/powerpoint/2010/main" val="135532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ve Last Minute Panicked (But Lazy) Christmas Gift Ideas | eTeknix">
            <a:extLst>
              <a:ext uri="{FF2B5EF4-FFF2-40B4-BE49-F238E27FC236}">
                <a16:creationId xmlns:a16="http://schemas.microsoft.com/office/drawing/2014/main" id="{27B37A3B-CE91-486E-8C85-AA67C31AC4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75" t="-3896" r="13958"/>
          <a:stretch/>
        </p:blipFill>
        <p:spPr bwMode="auto">
          <a:xfrm>
            <a:off x="14275353" y="4631635"/>
            <a:ext cx="5404126" cy="465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2157" y="387304"/>
            <a:ext cx="17339786" cy="1028596"/>
          </a:xfrm>
        </p:spPr>
        <p:txBody>
          <a:bodyPr anchor="ctr"/>
          <a:lstStyle/>
          <a:p>
            <a:pPr algn="ctr"/>
            <a:r>
              <a:rPr lang="cs-CZ" sz="5400" b="1" dirty="0">
                <a:solidFill>
                  <a:schemeClr val="bg1"/>
                </a:solidFill>
              </a:rPr>
              <a:t>SC C1 - Výzvy</a:t>
            </a:r>
            <a:endParaRPr lang="cs-CZ" sz="36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51506" y="1569720"/>
            <a:ext cx="18950894" cy="8458200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2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cs-CZ" sz="4000" dirty="0"/>
          </a:p>
          <a:p>
            <a:endParaRPr lang="cs-CZ" sz="4200" dirty="0"/>
          </a:p>
          <a:p>
            <a:endParaRPr lang="cs-CZ" sz="4200" dirty="0"/>
          </a:p>
          <a:p>
            <a:endParaRPr lang="cs-CZ" sz="4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09463" y="1569720"/>
            <a:ext cx="18570016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endParaRPr lang="cs-CZ" sz="4000" b="1" i="0" u="none" strike="noStrike" dirty="0">
              <a:solidFill>
                <a:srgbClr val="171616"/>
              </a:solidFill>
              <a:effectLst/>
              <a:latin typeface="Gill Sans MT" panose="020B0502020104020203" pitchFamily="34" charset="-18"/>
            </a:endParaRPr>
          </a:p>
          <a:p>
            <a:pPr algn="l" rtl="0" fontAlgn="base"/>
            <a:r>
              <a:rPr lang="cs-CZ" sz="4000" b="1" dirty="0">
                <a:solidFill>
                  <a:srgbClr val="171616"/>
                </a:solidFill>
                <a:latin typeface="Gill Sans MT" panose="020B0502020104020203" pitchFamily="34" charset="-18"/>
              </a:rPr>
              <a:t>Stále ne zcela konkrétně vymezená představa na úrovni EU</a:t>
            </a:r>
          </a:p>
          <a:p>
            <a:pPr algn="l" rtl="0" fontAlgn="base"/>
            <a:endParaRPr lang="cs-CZ" sz="2000" b="1" dirty="0">
              <a:solidFill>
                <a:srgbClr val="171616"/>
              </a:solidFill>
              <a:latin typeface="Gill Sans MT" panose="020B0502020104020203" pitchFamily="34" charset="-18"/>
            </a:endParaRPr>
          </a:p>
          <a:p>
            <a:pPr marL="2070100" indent="-571500" algn="l" rtl="0" fontAlgn="base">
              <a:buFont typeface="Gill Sans MT" panose="020B0502020104020203" pitchFamily="34" charset="-18"/>
              <a:buChar char="–"/>
            </a:pPr>
            <a:r>
              <a:rPr lang="cs-CZ" sz="4000" dirty="0">
                <a:solidFill>
                  <a:srgbClr val="171616"/>
                </a:solidFill>
                <a:latin typeface="Gill Sans MT" panose="020B0502020104020203" pitchFamily="34" charset="-18"/>
              </a:rPr>
              <a:t>reálná možnost změn ve vymezení a přístupu k micro-credentials</a:t>
            </a:r>
          </a:p>
          <a:p>
            <a:pPr fontAlgn="base"/>
            <a:endParaRPr lang="cs-CZ" sz="4000" b="1" dirty="0">
              <a:solidFill>
                <a:srgbClr val="171616"/>
              </a:solidFill>
              <a:latin typeface="Gill Sans MT" panose="020B0502020104020203" pitchFamily="34" charset="-18"/>
            </a:endParaRPr>
          </a:p>
          <a:p>
            <a:pPr fontAlgn="base"/>
            <a:r>
              <a:rPr lang="cs-CZ" sz="4000" b="1" dirty="0">
                <a:solidFill>
                  <a:srgbClr val="171616"/>
                </a:solidFill>
                <a:latin typeface="Gill Sans MT" panose="020B0502020104020203" pitchFamily="34" charset="-18"/>
              </a:rPr>
              <a:t>Značné množství platforem snažících se problematiku uchopit </a:t>
            </a:r>
          </a:p>
          <a:p>
            <a:pPr fontAlgn="base"/>
            <a:endParaRPr lang="cs-CZ" sz="4000" b="1" i="0" u="none" strike="noStrike" dirty="0">
              <a:solidFill>
                <a:srgbClr val="171616"/>
              </a:solidFill>
              <a:effectLst/>
              <a:latin typeface="Gill Sans MT" panose="020B0502020104020203" pitchFamily="34" charset="-18"/>
            </a:endParaRPr>
          </a:p>
          <a:p>
            <a:pPr fontAlgn="base"/>
            <a:r>
              <a:rPr lang="cs-CZ" sz="4000" b="1" i="0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Souběh a provázanost SC C1 a SC A4 - </a:t>
            </a:r>
            <a:r>
              <a:rPr lang="cs-CZ" sz="4000" i="0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Kurzy zaměřené </a:t>
            </a:r>
          </a:p>
          <a:p>
            <a:pPr fontAlgn="base"/>
            <a:r>
              <a:rPr lang="cs-CZ" sz="4000" i="0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na rozšiřování dovedností (</a:t>
            </a:r>
            <a:r>
              <a:rPr lang="cs-CZ" sz="4000" i="0" u="none" strike="noStrike" dirty="0" err="1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upskilling</a:t>
            </a:r>
            <a:r>
              <a:rPr lang="cs-CZ" sz="4000" i="0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) nebo rekvalifikace (</a:t>
            </a:r>
            <a:r>
              <a:rPr lang="cs-CZ" sz="4000" i="0" u="none" strike="noStrike" dirty="0" err="1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reskilling</a:t>
            </a:r>
            <a:r>
              <a:rPr lang="cs-CZ" sz="4000" i="0" u="none" strike="noStrike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)</a:t>
            </a:r>
          </a:p>
          <a:p>
            <a:pPr fontAlgn="base"/>
            <a:endParaRPr lang="cs-CZ" sz="2000" i="0" u="none" strike="noStrike" dirty="0">
              <a:solidFill>
                <a:srgbClr val="171616"/>
              </a:solidFill>
              <a:effectLst/>
              <a:latin typeface="Gill Sans MT" panose="020B0502020104020203" pitchFamily="34" charset="-18"/>
            </a:endParaRPr>
          </a:p>
          <a:p>
            <a:pPr marL="2070100" indent="-571500" algn="l" rtl="0" fontAlgn="base">
              <a:buFont typeface="Gill Sans MT" panose="020B0502020104020203" pitchFamily="34" charset="-18"/>
              <a:buChar char="–"/>
            </a:pPr>
            <a:r>
              <a:rPr lang="cs-CZ" sz="4000" b="1" dirty="0">
                <a:solidFill>
                  <a:srgbClr val="171616"/>
                </a:solidFill>
                <a:latin typeface="Gill Sans MT" panose="020B0502020104020203" pitchFamily="34" charset="-18"/>
              </a:rPr>
              <a:t>„vánoční nákupy v jednom dni“	 </a:t>
            </a:r>
          </a:p>
          <a:p>
            <a:pPr fontAlgn="base"/>
            <a:endParaRPr lang="cs-CZ" sz="4000" b="1" i="0" u="none" strike="noStrike" dirty="0">
              <a:solidFill>
                <a:srgbClr val="171616"/>
              </a:solidFill>
              <a:effectLst/>
              <a:latin typeface="Gill Sans MT" panose="020B0502020104020203" pitchFamily="34" charset="-18"/>
            </a:endParaRPr>
          </a:p>
          <a:p>
            <a:pPr algn="l" rtl="0" fontAlgn="base"/>
            <a:endParaRPr lang="cs-CZ" sz="4000" b="1" i="0" u="none" strike="noStrike" dirty="0">
              <a:solidFill>
                <a:srgbClr val="171616"/>
              </a:solidFill>
              <a:effectLst/>
              <a:latin typeface="Gill Sans MT" panose="020B0502020104020203" pitchFamily="34" charset="-18"/>
            </a:endParaRPr>
          </a:p>
          <a:p>
            <a:pPr fontAlgn="base"/>
            <a:r>
              <a:rPr lang="cs-CZ" sz="4000" b="1" dirty="0">
                <a:solidFill>
                  <a:srgbClr val="171616"/>
                </a:solidFill>
                <a:latin typeface="Gill Sans MT" panose="020B0502020104020203" pitchFamily="34" charset="-18"/>
              </a:rPr>
              <a:t>	</a:t>
            </a:r>
            <a:r>
              <a:rPr lang="cs-CZ" sz="4000" b="0" i="0" dirty="0">
                <a:solidFill>
                  <a:srgbClr val="171616"/>
                </a:solidFill>
                <a:effectLst/>
                <a:latin typeface="Gill Sans MT" panose="020B0502020104020203" pitchFamily="34" charset="-18"/>
              </a:rPr>
              <a:t>​</a:t>
            </a:r>
            <a:endParaRPr lang="cs-CZ" sz="4000" b="0" i="0" dirty="0">
              <a:solidFill>
                <a:srgbClr val="171616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endParaRPr lang="en-US" sz="4000" b="0" i="0" dirty="0">
              <a:solidFill>
                <a:srgbClr val="171616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134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171616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bout UK_prezentace">
      <a:majorFont>
        <a:latin typeface="Gill Sans"/>
        <a:ea typeface=""/>
        <a:cs typeface=""/>
      </a:majorFont>
      <a:minorFont>
        <a:latin typeface="Gill Sans MT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4701</TotalTime>
  <Words>554</Words>
  <Application>Microsoft Office PowerPoint</Application>
  <PresentationFormat>Vlastní</PresentationFormat>
  <Paragraphs>100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Gill Sans</vt:lpstr>
      <vt:lpstr>Gill Sans MT</vt:lpstr>
      <vt:lpstr>Segoe UI</vt:lpstr>
      <vt:lpstr>Wingdings</vt:lpstr>
      <vt:lpstr>Motiv Office</vt:lpstr>
      <vt:lpstr>Prezentace aplikace PowerPoint</vt:lpstr>
      <vt:lpstr>Podstata SC C1</vt:lpstr>
      <vt:lpstr>SC C1 - dílčí cíle</vt:lpstr>
      <vt:lpstr>SC C1 - dílčí výstupy</vt:lpstr>
      <vt:lpstr>Pojem mikrocertifikát a jeho pojetí v SC C1</vt:lpstr>
      <vt:lpstr>SC C1 - Výzvy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Podzimek</dc:creator>
  <cp:lastModifiedBy>Martínková Markéta</cp:lastModifiedBy>
  <cp:revision>695</cp:revision>
  <cp:lastPrinted>2018-10-18T10:09:39Z</cp:lastPrinted>
  <dcterms:created xsi:type="dcterms:W3CDTF">2017-06-20T08:09:59Z</dcterms:created>
  <dcterms:modified xsi:type="dcterms:W3CDTF">2022-02-03T06:32:42Z</dcterms:modified>
</cp:coreProperties>
</file>